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Proxima Nova"/>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ProximaNova-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ProximaNova-italic.fntdata"/><Relationship Id="rId21" Type="http://schemas.openxmlformats.org/officeDocument/2006/relationships/slide" Target="slides/slide16.xml"/><Relationship Id="rId43" Type="http://schemas.openxmlformats.org/officeDocument/2006/relationships/font" Target="fonts/ProximaNova-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rwars.com/databank/gonk-droid"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emEva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3c025ed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3c025ed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merge the data, we took the three datasets and:</a:t>
            </a:r>
            <a:endParaRPr/>
          </a:p>
          <a:p>
            <a:pPr indent="-298450" lvl="0" marL="457200" rtl="0" algn="l">
              <a:spcBef>
                <a:spcPts val="0"/>
              </a:spcBef>
              <a:spcAft>
                <a:spcPts val="0"/>
              </a:spcAft>
              <a:buSzPts val="1100"/>
              <a:buAutoNum type="arabicParenR"/>
            </a:pPr>
            <a:r>
              <a:rPr lang="en"/>
              <a:t>Removed observations with no labels</a:t>
            </a:r>
            <a:endParaRPr/>
          </a:p>
          <a:p>
            <a:pPr indent="-298450" lvl="0" marL="457200" rtl="0" algn="l">
              <a:spcBef>
                <a:spcPts val="0"/>
              </a:spcBef>
              <a:spcAft>
                <a:spcPts val="0"/>
              </a:spcAft>
              <a:buSzPts val="1100"/>
              <a:buAutoNum type="arabicParenR"/>
            </a:pPr>
            <a:r>
              <a:rPr lang="en"/>
              <a:t>Merged them into one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the label frequencies. Notice that three of them have very lower frequencies.</a:t>
            </a:r>
            <a:endParaRPr/>
          </a:p>
          <a:p>
            <a:pPr indent="0" lvl="0" marL="0" rtl="0" algn="l">
              <a:spcBef>
                <a:spcPts val="0"/>
              </a:spcBef>
              <a:spcAft>
                <a:spcPts val="0"/>
              </a:spcAft>
              <a:buNone/>
            </a:pPr>
            <a:r>
              <a:rPr lang="en"/>
              <a:t>If we were to have done a random split, it was highly likely that some may only appear in training, and not in testing. Will explain in next slide.</a:t>
            </a:r>
            <a:endParaRPr/>
          </a:p>
          <a:p>
            <a:pPr indent="0" lvl="0" marL="0" rtl="0" algn="l">
              <a:spcBef>
                <a:spcPts val="0"/>
              </a:spcBef>
              <a:spcAft>
                <a:spcPts val="0"/>
              </a:spcAft>
              <a:buNone/>
            </a:pPr>
            <a:r>
              <a:rPr lang="en"/>
              <a:t>To combat this, we:</a:t>
            </a:r>
            <a:endParaRPr/>
          </a:p>
          <a:p>
            <a:pPr indent="-298450" lvl="0" marL="457200" rtl="0" algn="l">
              <a:spcBef>
                <a:spcPts val="0"/>
              </a:spcBef>
              <a:spcAft>
                <a:spcPts val="0"/>
              </a:spcAft>
              <a:buSzPts val="1100"/>
              <a:buAutoNum type="arabicParenR"/>
            </a:pPr>
            <a:r>
              <a:rPr lang="en"/>
              <a:t>Held these observations out</a:t>
            </a:r>
            <a:endParaRPr/>
          </a:p>
          <a:p>
            <a:pPr indent="-298450" lvl="0" marL="457200" rtl="0" algn="l">
              <a:spcBef>
                <a:spcPts val="0"/>
              </a:spcBef>
              <a:spcAft>
                <a:spcPts val="0"/>
              </a:spcAft>
              <a:buSzPts val="1100"/>
              <a:buAutoNum type="arabicParenR"/>
            </a:pPr>
            <a:r>
              <a:rPr lang="en"/>
              <a:t>Did a random split on the remaining data</a:t>
            </a:r>
            <a:endParaRPr/>
          </a:p>
          <a:p>
            <a:pPr indent="-298450" lvl="0" marL="457200" rtl="0" algn="l">
              <a:spcBef>
                <a:spcPts val="0"/>
              </a:spcBef>
              <a:spcAft>
                <a:spcPts val="0"/>
              </a:spcAft>
              <a:buSzPts val="1100"/>
              <a:buAutoNum type="arabicParenR"/>
            </a:pPr>
            <a:r>
              <a:rPr lang="en"/>
              <a:t>Inserted at random location in training data</a:t>
            </a:r>
            <a:endParaRPr/>
          </a:p>
          <a:p>
            <a:pPr indent="-298450" lvl="0" marL="457200" rtl="0" algn="l">
              <a:spcBef>
                <a:spcPts val="0"/>
              </a:spcBef>
              <a:spcAft>
                <a:spcPts val="0"/>
              </a:spcAft>
              <a:buSzPts val="1100"/>
              <a:buAutoNum type="arabicParenR"/>
            </a:pPr>
            <a:r>
              <a:rPr lang="en"/>
              <a:t>Inserted at random location in test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3c025edf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3c025edf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this graph, we can see that certain labels are highly correlated with other labels. That’s why did the hold out.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17e4d65f5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17e4d65f5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further assist our DNN, we decided to </a:t>
            </a:r>
            <a:r>
              <a:rPr lang="en"/>
              <a:t>augment</a:t>
            </a:r>
            <a:r>
              <a:rPr lang="en"/>
              <a:t> the text data with </a:t>
            </a:r>
            <a:r>
              <a:rPr lang="en"/>
              <a:t>additional derived metadata.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metadata attribute was for Hate Speech Classification. The team used a python library called </a:t>
            </a:r>
            <a:r>
              <a:rPr lang="en"/>
              <a:t>HateSonar. It allows you to detect hate speech and offensive language in text, without the need for training. You have only to fed text into HateSonar. It detects hate speech with the confidence score. It is based on work from a paper titled:  </a:t>
            </a:r>
            <a:r>
              <a:rPr lang="en">
                <a:solidFill>
                  <a:schemeClr val="dk1"/>
                </a:solidFill>
              </a:rPr>
              <a:t>"Automated Hate Speech Detection and the Problem of Offensive Language" By Thomas Davidson Et. Al. (2017).</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classification are 3 domain values: hate speech, offensive speech or neither.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second metadata attribute was for Sentiment Classification. The team used a python library called transformers published by HuggingFace, also the publisher of Bert/Distilbert. The model is pre-trained and all that is required is to feed it the text that is required to be classified. It </a:t>
            </a:r>
            <a:r>
              <a:rPr lang="en" sz="1200">
                <a:solidFill>
                  <a:srgbClr val="404040"/>
                </a:solidFill>
                <a:highlight>
                  <a:srgbClr val="FCFCFC"/>
                </a:highlight>
              </a:rPr>
              <a:t>leverages a fine-tuned model on sst2, which is a GLUE task.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17e4d65f5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17e4d65f5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Reiterate the use of single modal and multi modal.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17e4d65f5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17e4d65f5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3c025edf8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3c025edf8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mentioned in the literature review, CNN-RNN architectures are able to learn a joint image-label representation to identify the semantic label dependencies.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Largely inspired by (Zanoci and Andress, 2017), we used their Binary Decoder RNN Model.</a:t>
            </a:r>
            <a:endParaRPr/>
          </a:p>
          <a:p>
            <a:pPr indent="0" lvl="0" marL="0" rtl="0" algn="l">
              <a:spcBef>
                <a:spcPts val="0"/>
              </a:spcBef>
              <a:spcAft>
                <a:spcPts val="0"/>
              </a:spcAft>
              <a:buNone/>
            </a:pPr>
            <a:r>
              <a:rPr lang="en"/>
              <a:t>The model runs for a number of time-steps equal to the number of labels (22 in our case), where the hidden state at each step is fed into a fully connected layer and outputs a single scalar, with the end result being a vector of length 22. Unlike in the original paper, we used a sigmoid activation at the end of each fully connected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(Brigato and Iocchi, 2020) demonstrated that model complexity plays a large role in the ability of CNNs to model small amounts of data. More specifically, less complex models with less parameters tend to work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Chose to use ResNet, DenseNet, and VGG with BN as backbones. These were chosen to have a variety in size and complexity.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17e4d65f5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17e4d65f5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717e00a5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717e00a5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text modeling included </a:t>
            </a:r>
            <a:r>
              <a:rPr lang="en"/>
              <a:t>experimentation</a:t>
            </a:r>
            <a:r>
              <a:rPr lang="en"/>
              <a:t> of </a:t>
            </a:r>
            <a:r>
              <a:rPr lang="en"/>
              <a:t>multiple</a:t>
            </a:r>
            <a:r>
              <a:rPr lang="en"/>
              <a:t> models with and without augmentation of the hate and sentiment metadata.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simple models that were compared were as follows: knn, Decision Tree, Bagging, Random Forest, Boosting, Multinomial Naive Bayes, SVM, Powerset SVM. </a:t>
            </a:r>
            <a:endParaRPr/>
          </a:p>
          <a:p>
            <a:pPr indent="0" lvl="0" marL="0" rtl="0" algn="l">
              <a:spcBef>
                <a:spcPts val="0"/>
              </a:spcBef>
              <a:spcAft>
                <a:spcPts val="0"/>
              </a:spcAft>
              <a:buNone/>
            </a:pPr>
            <a:r>
              <a:rPr lang="en"/>
              <a:t>The winner of the simple models was Random Forest.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 </a:t>
            </a:r>
            <a:r>
              <a:rPr lang="en"/>
              <a:t>complex models the team created a Bert and Distilbert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final model selection for the Text component is the DistilBert Model. This was for a couple of reasons: state of the art (or recent) model architecture, ease of fine tuning model and running multiple experiments (due to reduced processing time).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17e4d65f5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17e4d65f5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3c025edf8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3c025edf8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17e4d65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17e4d65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3c025edf8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3c025edf8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717e00a5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717e00a5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717e00a5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717e00a5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17e4d65f5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17e4d65f5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717e00a5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717e00a5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text model utilized a 15 fold and 7 epoch cross validation data loading strategy. The optimizer selected was Adafactor, as opposed to Adam because it gave similar results but performed faster and had a smaller memory footprint. The </a:t>
            </a:r>
            <a:r>
              <a:rPr lang="en"/>
              <a:t>initial</a:t>
            </a:r>
            <a:r>
              <a:rPr lang="en"/>
              <a:t> learning rate was set to none and Adafactor determines the best learning rate using a sub-linear memory cost </a:t>
            </a:r>
            <a:r>
              <a:rPr lang="en"/>
              <a:t>algorithm</a:t>
            </a:r>
            <a:r>
              <a:rPr lang="en"/>
              <a:t>. The specific hyperparameters for distilbert are as follows a 1024 x 768 hidden state + 2 </a:t>
            </a:r>
            <a:r>
              <a:rPr lang="en"/>
              <a:t>additional feature dimensions from hate and sentiment. The final dimensions as the last step of fully connected was 24 (representing the final amount of label classes). Distilbert has 6 layers and 12 attention heads and it came pre-initialized from the distillation process from a BERT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a:t>
            </a:r>
            <a:r>
              <a:rPr lang="en"/>
              <a:t>Adafactor is a stochastic optimization method based on Adam that reduces memory usage while retaining the empirical benefits of adaptivity. This is achieved through maintaining a factored representation of the squared gradient accumulator across training steps.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17e4d65f5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17e4d65f5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717e00a5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717e00a5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Earlier the research team stated their reasons for selecting DistilBert. By the numbers, the Distilbert model </a:t>
            </a:r>
            <a:r>
              <a:rPr lang="en">
                <a:solidFill>
                  <a:schemeClr val="dk1"/>
                </a:solidFill>
              </a:rPr>
              <a:t>performed</a:t>
            </a:r>
            <a:r>
              <a:rPr lang="en">
                <a:solidFill>
                  <a:schemeClr val="dk1"/>
                </a:solidFill>
              </a:rPr>
              <a:t> the best. </a:t>
            </a:r>
            <a:r>
              <a:rPr lang="en">
                <a:solidFill>
                  <a:schemeClr val="dk1"/>
                </a:solidFill>
              </a:rPr>
              <a:t>The DistilBert only got a better score because it permitted the team to experiment with different fine-tuning parameters since the distilbert model processes faster.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Not much to tell from the results of the Distilbert multi-label text classification. The model scored a .50 f1. micro average. This is a bit misleading though since the data was highly </a:t>
            </a:r>
            <a:r>
              <a:rPr lang="en"/>
              <a:t>unbalanced and so were the predicted classifications. For the higher volume classes, the model performed well. That cannot be said for the lower volume classes.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3c025edf8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3c025edf8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717e00a5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717e00a5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17e4d65f5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17e4d65f5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17e4d65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d17e4d65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presentation we will be covering the following topics:</a:t>
            </a:r>
            <a:endParaRPr/>
          </a:p>
          <a:p>
            <a:pPr indent="-298450" lvl="0" marL="457200" rtl="0" algn="l">
              <a:spcBef>
                <a:spcPts val="0"/>
              </a:spcBef>
              <a:spcAft>
                <a:spcPts val="0"/>
              </a:spcAft>
              <a:buSzPts val="1100"/>
              <a:buAutoNum type="arabicPeriod"/>
            </a:pPr>
            <a:r>
              <a:rPr lang="en"/>
              <a:t>Semeval competition (what is it and why?)</a:t>
            </a:r>
            <a:endParaRPr/>
          </a:p>
          <a:p>
            <a:pPr indent="-298450" lvl="0" marL="457200" rtl="0" algn="l">
              <a:spcBef>
                <a:spcPts val="0"/>
              </a:spcBef>
              <a:spcAft>
                <a:spcPts val="0"/>
              </a:spcAft>
              <a:buSzPts val="1100"/>
              <a:buAutoNum type="arabicPeriod"/>
            </a:pPr>
            <a:r>
              <a:rPr lang="en"/>
              <a:t>The project purpose and motivation, which we will go into more details in later slides but for now think about the proliferation of internet memes.</a:t>
            </a:r>
            <a:endParaRPr/>
          </a:p>
          <a:p>
            <a:pPr indent="-298450" lvl="0" marL="457200" rtl="0" algn="l">
              <a:spcBef>
                <a:spcPts val="0"/>
              </a:spcBef>
              <a:spcAft>
                <a:spcPts val="0"/>
              </a:spcAft>
              <a:buSzPts val="1100"/>
              <a:buAutoNum type="arabicPeriod"/>
            </a:pPr>
            <a:r>
              <a:rPr lang="en"/>
              <a:t>A condensed version of the activities that occurred as we worked on our project</a:t>
            </a:r>
            <a:endParaRPr/>
          </a:p>
          <a:p>
            <a:pPr indent="-298450" lvl="0" marL="457200" rtl="0" algn="l">
              <a:spcBef>
                <a:spcPts val="0"/>
              </a:spcBef>
              <a:spcAft>
                <a:spcPts val="0"/>
              </a:spcAft>
              <a:buSzPts val="1100"/>
              <a:buAutoNum type="arabicPeriod"/>
            </a:pPr>
            <a:r>
              <a:rPr lang="en"/>
              <a:t>And the required methods to achieve our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our model performance was better than we hoped but still left much to be desired, we decided to call our Model Architecture: the Gonk Droid. For those unfamiliar with Gonk, it is a robot in the Star Wars universe that has a very simple artificial intelligence and can understand rudimentary commands.  Their purpose was usually to recharge equipment and vehicles but were typically used as comedic relief as they had low-levels of intelligence and made a ‘gonk’ sound. (</a:t>
            </a:r>
            <a:r>
              <a:rPr lang="en" u="sng">
                <a:solidFill>
                  <a:schemeClr val="hlink"/>
                </a:solidFill>
                <a:hlinkClick r:id="rId2"/>
              </a:rPr>
              <a:t>https://www.starwars.com/databank/gonk-droid</a:t>
            </a:r>
            <a:r>
              <a:rPr lang="en"/>
              <a:t> and https://starwars.fandom.com/wiki/GNK_power_droid)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717e00a5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717e00a5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care more about minimizing false positives than minimizing false negatives, we would want to select a beta value of &lt; 1 for the F-beta score. In other words, precision would be given more weight than recall in this scenario.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the priority is to minimize false negatives, we would want to select a beta value of &gt;1 for the F-beta score. Recall would be considered more important than precision in this scenario.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(Zanoci and Andress, 2017) paper, they used an F2 score.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717e00a5e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717e00a5e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hardest things for DNNs is the explainability. So visualizing the model hidden states and the inner workings would go a long way in </a:t>
            </a:r>
            <a:r>
              <a:rPr lang="en"/>
              <a:t>explainability</a:t>
            </a:r>
            <a:r>
              <a:rPr lang="en"/>
              <a:t>. Other options would include using </a:t>
            </a:r>
            <a:r>
              <a:rPr lang="en"/>
              <a:t>techniques</a:t>
            </a:r>
            <a:r>
              <a:rPr lang="en"/>
              <a:t> like SHAP to help determine which features are more important in driving </a:t>
            </a:r>
            <a:r>
              <a:rPr lang="en"/>
              <a:t>model</a:t>
            </a:r>
            <a:r>
              <a:rPr lang="en"/>
              <a:t> behavior.  </a:t>
            </a:r>
            <a:r>
              <a:rPr lang="en"/>
              <a:t>Experiment</a:t>
            </a:r>
            <a:r>
              <a:rPr lang="en"/>
              <a:t> with other advanced and state of the art Deep Neural Networks like GPT - 3 or T5. Modify </a:t>
            </a:r>
            <a:r>
              <a:rPr lang="en"/>
              <a:t>algorithm</a:t>
            </a:r>
            <a:r>
              <a:rPr lang="en"/>
              <a:t> to weight results to  correct for class imbalance. Lastly, use NLP techniques to generate additional metadata such as </a:t>
            </a:r>
            <a:r>
              <a:rPr lang="en"/>
              <a:t>word counts, ngrams and other technques.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17e4d65f5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17e4d65f5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74eaaac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74eaaac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717e00a5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717e00a5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17e4d65f5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17e4d65f5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717e00a5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717e00a5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17e4d65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17e4d65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SemEval (Semantic </a:t>
            </a:r>
            <a:r>
              <a:rPr lang="en"/>
              <a:t>Evaluation</a:t>
            </a:r>
            <a:r>
              <a:rPr lang="en"/>
              <a:t>) began in 1998 and is an </a:t>
            </a:r>
            <a:r>
              <a:rPr lang="en"/>
              <a:t>ongoing</a:t>
            </a:r>
            <a:r>
              <a:rPr lang="en"/>
              <a:t> </a:t>
            </a:r>
            <a:r>
              <a:rPr lang="en"/>
              <a:t>evaluations of computational semantic analysis systems. (</a:t>
            </a:r>
            <a:r>
              <a:rPr lang="en" u="sng">
                <a:solidFill>
                  <a:schemeClr val="hlink"/>
                </a:solidFill>
                <a:hlinkClick r:id="rId2"/>
              </a:rPr>
              <a:t>https://en.wikipedia.org/wiki/SemEval</a:t>
            </a:r>
            <a:r>
              <a:rPr lang="en"/>
              <a:t>) The project team picked the SemEva 2021l Competition as their source for their project task because of the relevance to the NLP course and to address a real world  challenge. The tasks were broken out into Lexical Semantics, Social Factors and Opinion, Information in Scientific &amp; Clinical Text and other phenomena. The project team selected </a:t>
            </a:r>
            <a:r>
              <a:rPr lang="en">
                <a:solidFill>
                  <a:schemeClr val="dk1"/>
                </a:solidFill>
              </a:rPr>
              <a:t>Social Factors and Opinion: </a:t>
            </a:r>
            <a:r>
              <a:rPr lang="en"/>
              <a:t>Task 6 - Detection of persuasive techniques in text and images. The task was organized by Giovanni Da San Martino, et 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first let's define some items to provide additional context. Multi-modal can be defined as  communication or data that uses multiple semiotic systems. Semiotic is the method of how meaning is communicated. In this project, images and text.  Multi-label implies that multiple labels can apply to a given image and text, consider movies that can fall into two or more distinct movie genres. For example, Alien is both scifi and horror.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Within the task, there were additional sub tasks and the team focused on sub-task 3: multi-modal multi-label classification.  The data is a set of images, text and labels.  The goal is to classification the multi-labels based on the multimodal nature of the data. (more details to come, in data section)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Meme: The first image on the right shows a playful take on Bernie Sanders during the 2021 presidential inauguration.  The second image on the right was taken from semeval task 6 development images, it represents a more targeted meme meant to illicit negative responses or behaviors.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17e4d65f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17e4d65f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regards to this project, the research proposed is as follows: Classify the various techniques of propaganda in memes using multi-modal AI methods.These methods will include models and deep neural network algorithms used in NLP and computer vision.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the proliferation of propaganda using mod-ern channels such as the internet and various sub-channels as social media, 4chan, dark web, etc.,a need has arisen to identify memes that contain harmful messages that spread false information,drive violent behavior, and lead to lawlessness. The goal of this project is to utilize NLP and computer vision to efficiently and accurately classify memes that are considered to be propaganda.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17e4d65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17e4d65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17e4d65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17e4d65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Papers: </a:t>
            </a:r>
            <a:endParaRPr/>
          </a:p>
          <a:p>
            <a:pPr indent="0" lvl="0" marL="0" rtl="0" algn="l">
              <a:spcBef>
                <a:spcPts val="0"/>
              </a:spcBef>
              <a:spcAft>
                <a:spcPts val="0"/>
              </a:spcAft>
              <a:buNone/>
            </a:pPr>
            <a:r>
              <a:rPr lang="en"/>
              <a:t>1. Kruk et. al. D</a:t>
            </a:r>
            <a:r>
              <a:rPr lang="en"/>
              <a:t>emonstrated the use of multimodal architectures on Instagram images and their associated captions to classify them based on three taxonomies: intent, contextual, and semiotic. They also showed that using both the image data and the text data together to make predictions leads to better accuracy when compared to using the data separately. In our project, we also experimented with </a:t>
            </a:r>
            <a:r>
              <a:rPr lang="en"/>
              <a:t>single</a:t>
            </a:r>
            <a:r>
              <a:rPr lang="en"/>
              <a:t> modal and multi-modal methods.</a:t>
            </a:r>
            <a:endParaRPr/>
          </a:p>
          <a:p>
            <a:pPr indent="0" lvl="0" marL="0" rtl="0" algn="l">
              <a:spcBef>
                <a:spcPts val="0"/>
              </a:spcBef>
              <a:spcAft>
                <a:spcPts val="0"/>
              </a:spcAft>
              <a:buNone/>
            </a:pPr>
            <a:r>
              <a:rPr lang="en"/>
              <a:t>2. Suryawanshi et. al. stated that Memes present a challenge for NLP due to their multi-modality nature in conjunction with the usage of humor and sarcasm.</a:t>
            </a:r>
            <a:endParaRPr/>
          </a:p>
          <a:p>
            <a:pPr indent="0" lvl="0" marL="0" rtl="0" algn="l">
              <a:spcBef>
                <a:spcPts val="0"/>
              </a:spcBef>
              <a:spcAft>
                <a:spcPts val="0"/>
              </a:spcAft>
              <a:buNone/>
            </a:pPr>
            <a:r>
              <a:rPr lang="en"/>
              <a:t>3.  Wang et. al.  Introduced the CNN-RNN framework. This framework uses the image embedding produced by a CNN as the inputs to a RNN (Recurrent Neural Network), which model conditional relationships between time-steps.</a:t>
            </a:r>
            <a:endParaRPr/>
          </a:p>
          <a:p>
            <a:pPr indent="0" lvl="0" marL="0" rtl="0" algn="l">
              <a:spcBef>
                <a:spcPts val="0"/>
              </a:spcBef>
              <a:spcAft>
                <a:spcPts val="0"/>
              </a:spcAft>
              <a:buNone/>
            </a:pPr>
            <a:r>
              <a:rPr lang="en"/>
              <a:t>4. </a:t>
            </a:r>
            <a:r>
              <a:rPr lang="en">
                <a:solidFill>
                  <a:schemeClr val="dk1"/>
                </a:solidFill>
              </a:rPr>
              <a:t>Devilin  introduced the Bert architecture. BERT builds upon other NLP techniques and is focused on utilizing a pretrained model that permits sentence level tasks such as natural language inference and paraphrasing. The goal is to predict the relationships between sentences and analyze them together. </a:t>
            </a:r>
            <a:endParaRPr>
              <a:solidFill>
                <a:schemeClr val="dk1"/>
              </a:solidFill>
            </a:endParaRPr>
          </a:p>
          <a:p>
            <a:pPr indent="0" lvl="0" marL="0" rtl="0" algn="l">
              <a:spcBef>
                <a:spcPts val="0"/>
              </a:spcBef>
              <a:spcAft>
                <a:spcPts val="0"/>
              </a:spcAft>
              <a:buNone/>
            </a:pPr>
            <a:r>
              <a:rPr lang="en"/>
              <a:t>5. Victor Sanh et.al.  implemented Distilbert based on the Bert paper that was smaller, faster, cheaper and lighter than the original Bert architecture via </a:t>
            </a:r>
            <a:r>
              <a:rPr lang="en"/>
              <a:t>distillation</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Meme Study - Memes specifically were the subject of study in Facebook’s Hateful Memes Challenge (Kiela et al., 2020). With the vastness of the internet, it is practically impossible for humans to sift through countless of memes to identify hate speech. Thus, there is the need for automation through AI. The goal of this challenge was to construct and implement multi-modal models for classifying hate speech. The authors of the challenge designed their dataset such that uni-modal models would under perform multi-modal models. Even then, as a baseline, they showed that even state-of-the-art models struggled compared to humans.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Memes are still avery open research topic.  (Afridi et al., 2020) conducted a survey to offer a generalized view of the challenges modeling memes present, what the current advanced techniques for classification are, and discuss ongoing research into memes classification, memes reasoning, memes semantic entailment, and multi-modal fusion and co-learning.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can be seen by the graphic, unimodal is easy to figure out for both a computer and a human (Top and bottom Row) But the middle row, the multi modal, can be difficult for a human and a computer. This is why having a computer assist with determining an image to be </a:t>
            </a:r>
            <a:r>
              <a:rPr lang="en"/>
              <a:t>propaganda</a:t>
            </a:r>
            <a:r>
              <a:rPr lang="en"/>
              <a:t> is vitally important.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17e4d65f5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17e4d65f5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3c025ed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3c025ed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provided by the </a:t>
            </a:r>
            <a:r>
              <a:rPr lang="en"/>
              <a:t>competition</a:t>
            </a:r>
            <a:r>
              <a:rPr lang="en"/>
              <a:t>. During the </a:t>
            </a:r>
            <a:r>
              <a:rPr lang="en"/>
              <a:t>competition</a:t>
            </a:r>
            <a:r>
              <a:rPr lang="en"/>
              <a:t>, only the train and dev set had gold labels. </a:t>
            </a:r>
            <a:endParaRPr/>
          </a:p>
          <a:p>
            <a:pPr indent="0" lvl="0" marL="0" rtl="0" algn="l">
              <a:spcBef>
                <a:spcPts val="0"/>
              </a:spcBef>
              <a:spcAft>
                <a:spcPts val="0"/>
              </a:spcAft>
              <a:buNone/>
            </a:pPr>
            <a:r>
              <a:rPr lang="en"/>
              <a:t>Test labels were added at a later date. Since we have labels for all datasets, we merged them.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pypi.org/project/hatesonar/" TargetMode="External"/><Relationship Id="rId4" Type="http://schemas.openxmlformats.org/officeDocument/2006/relationships/hyperlink" Target="https://huggingface.co/transformers/task_summary.html" TargetMode="External"/><Relationship Id="rId5" Type="http://schemas.openxmlformats.org/officeDocument/2006/relationships/hyperlink" Target="https://huggingface.co/transformers/task_summary.html" TargetMode="External"/><Relationship Id="rId6" Type="http://schemas.openxmlformats.org/officeDocument/2006/relationships/hyperlink" Target="https://huggingface.co/transformers/task_summary.html" TargetMode="External"/><Relationship Id="rId7" Type="http://schemas.openxmlformats.org/officeDocument/2006/relationships/image" Target="../media/image8.png"/><Relationship Id="rId8"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8.png"/><Relationship Id="rId5"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semeval.github.io/SemEval2021/" TargetMode="External"/><Relationship Id="rId4" Type="http://schemas.openxmlformats.org/officeDocument/2006/relationships/hyperlink" Target="https://propaganda.math.unipd.it/semeval2021task6/" TargetMode="External"/><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hyperlink" Target="https://monkeylearn.com/blog/nlp-ai/" TargetMode="External"/><Relationship Id="rId5" Type="http://schemas.openxmlformats.org/officeDocument/2006/relationships/image" Target="../media/image3.png"/><Relationship Id="rId6" Type="http://schemas.openxmlformats.org/officeDocument/2006/relationships/image" Target="../media/image18.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i.facebook.com/blog/hateful-memes-challenge-and-data-set/"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Multi-Modal Propaganda Classification in Online Memes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John Rodriguez &amp; Ian Scarff</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Merging</a:t>
            </a:r>
            <a:endParaRPr/>
          </a:p>
        </p:txBody>
      </p:sp>
      <p:sp>
        <p:nvSpPr>
          <p:cNvPr id="125" name="Google Shape;125;p22"/>
          <p:cNvSpPr/>
          <p:nvPr/>
        </p:nvSpPr>
        <p:spPr>
          <a:xfrm>
            <a:off x="844625" y="673225"/>
            <a:ext cx="945300" cy="32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Training</a:t>
            </a:r>
            <a:endParaRPr>
              <a:solidFill>
                <a:srgbClr val="FFFFFF"/>
              </a:solidFill>
            </a:endParaRPr>
          </a:p>
        </p:txBody>
      </p:sp>
      <p:sp>
        <p:nvSpPr>
          <p:cNvPr id="126" name="Google Shape;126;p22"/>
          <p:cNvSpPr/>
          <p:nvPr/>
        </p:nvSpPr>
        <p:spPr>
          <a:xfrm>
            <a:off x="3093300" y="673225"/>
            <a:ext cx="945300" cy="32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Dev</a:t>
            </a:r>
            <a:endParaRPr>
              <a:solidFill>
                <a:srgbClr val="FFFFFF"/>
              </a:solidFill>
            </a:endParaRPr>
          </a:p>
        </p:txBody>
      </p:sp>
      <p:sp>
        <p:nvSpPr>
          <p:cNvPr id="127" name="Google Shape;127;p22"/>
          <p:cNvSpPr/>
          <p:nvPr/>
        </p:nvSpPr>
        <p:spPr>
          <a:xfrm>
            <a:off x="5387275" y="673225"/>
            <a:ext cx="945300" cy="32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Test</a:t>
            </a:r>
            <a:endParaRPr>
              <a:solidFill>
                <a:srgbClr val="FFFFFF"/>
              </a:solidFill>
            </a:endParaRPr>
          </a:p>
        </p:txBody>
      </p:sp>
      <p:sp>
        <p:nvSpPr>
          <p:cNvPr id="128" name="Google Shape;128;p22"/>
          <p:cNvSpPr/>
          <p:nvPr/>
        </p:nvSpPr>
        <p:spPr>
          <a:xfrm>
            <a:off x="1153025" y="1410050"/>
            <a:ext cx="328500" cy="3285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3401700" y="1410050"/>
            <a:ext cx="328500" cy="3285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695675" y="1410050"/>
            <a:ext cx="328500" cy="3285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22"/>
          <p:cNvCxnSpPr>
            <a:stCxn id="125" idx="2"/>
            <a:endCxn id="128" idx="0"/>
          </p:cNvCxnSpPr>
          <p:nvPr/>
        </p:nvCxnSpPr>
        <p:spPr>
          <a:xfrm>
            <a:off x="1317275" y="1001725"/>
            <a:ext cx="0" cy="408300"/>
          </a:xfrm>
          <a:prstGeom prst="straightConnector1">
            <a:avLst/>
          </a:prstGeom>
          <a:noFill/>
          <a:ln cap="flat" cmpd="sng" w="19050">
            <a:solidFill>
              <a:srgbClr val="000000"/>
            </a:solidFill>
            <a:prstDash val="solid"/>
            <a:round/>
            <a:headEnd len="med" w="med" type="none"/>
            <a:tailEnd len="med" w="med" type="triangle"/>
          </a:ln>
        </p:spPr>
      </p:cxnSp>
      <p:cxnSp>
        <p:nvCxnSpPr>
          <p:cNvPr id="132" name="Google Shape;132;p22"/>
          <p:cNvCxnSpPr>
            <a:stCxn id="126" idx="2"/>
            <a:endCxn id="129" idx="0"/>
          </p:cNvCxnSpPr>
          <p:nvPr/>
        </p:nvCxnSpPr>
        <p:spPr>
          <a:xfrm>
            <a:off x="3565950" y="1001725"/>
            <a:ext cx="0" cy="408300"/>
          </a:xfrm>
          <a:prstGeom prst="straightConnector1">
            <a:avLst/>
          </a:prstGeom>
          <a:noFill/>
          <a:ln cap="flat" cmpd="sng" w="19050">
            <a:solidFill>
              <a:srgbClr val="000000"/>
            </a:solidFill>
            <a:prstDash val="solid"/>
            <a:round/>
            <a:headEnd len="med" w="med" type="none"/>
            <a:tailEnd len="med" w="med" type="triangle"/>
          </a:ln>
        </p:spPr>
      </p:cxnSp>
      <p:cxnSp>
        <p:nvCxnSpPr>
          <p:cNvPr id="133" name="Google Shape;133;p22"/>
          <p:cNvCxnSpPr>
            <a:stCxn id="127" idx="2"/>
            <a:endCxn id="130" idx="0"/>
          </p:cNvCxnSpPr>
          <p:nvPr/>
        </p:nvCxnSpPr>
        <p:spPr>
          <a:xfrm>
            <a:off x="5859925" y="1001725"/>
            <a:ext cx="0" cy="408300"/>
          </a:xfrm>
          <a:prstGeom prst="straightConnector1">
            <a:avLst/>
          </a:prstGeom>
          <a:noFill/>
          <a:ln cap="flat" cmpd="sng" w="19050">
            <a:solidFill>
              <a:srgbClr val="000000"/>
            </a:solidFill>
            <a:prstDash val="solid"/>
            <a:round/>
            <a:headEnd len="med" w="med" type="none"/>
            <a:tailEnd len="med" w="med" type="triangle"/>
          </a:ln>
        </p:spPr>
      </p:cxnSp>
      <p:sp>
        <p:nvSpPr>
          <p:cNvPr id="134" name="Google Shape;134;p22"/>
          <p:cNvSpPr/>
          <p:nvPr/>
        </p:nvSpPr>
        <p:spPr>
          <a:xfrm>
            <a:off x="3285538" y="2146875"/>
            <a:ext cx="560825" cy="485050"/>
          </a:xfrm>
          <a:prstGeom prst="flowChartMerg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22"/>
          <p:cNvCxnSpPr>
            <a:stCxn id="129" idx="4"/>
            <a:endCxn id="134" idx="0"/>
          </p:cNvCxnSpPr>
          <p:nvPr/>
        </p:nvCxnSpPr>
        <p:spPr>
          <a:xfrm>
            <a:off x="3565950" y="1738550"/>
            <a:ext cx="0" cy="408300"/>
          </a:xfrm>
          <a:prstGeom prst="straightConnector1">
            <a:avLst/>
          </a:prstGeom>
          <a:noFill/>
          <a:ln cap="flat" cmpd="sng" w="19050">
            <a:solidFill>
              <a:srgbClr val="000000"/>
            </a:solidFill>
            <a:prstDash val="solid"/>
            <a:round/>
            <a:headEnd len="med" w="med" type="none"/>
            <a:tailEnd len="med" w="med" type="triangle"/>
          </a:ln>
        </p:spPr>
      </p:cxnSp>
      <p:cxnSp>
        <p:nvCxnSpPr>
          <p:cNvPr id="136" name="Google Shape;136;p22"/>
          <p:cNvCxnSpPr>
            <a:stCxn id="128" idx="4"/>
            <a:endCxn id="134" idx="1"/>
          </p:cNvCxnSpPr>
          <p:nvPr/>
        </p:nvCxnSpPr>
        <p:spPr>
          <a:xfrm flipH="1" rot="-5400000">
            <a:off x="2045975" y="1009850"/>
            <a:ext cx="651000" cy="2108400"/>
          </a:xfrm>
          <a:prstGeom prst="bentConnector2">
            <a:avLst/>
          </a:prstGeom>
          <a:noFill/>
          <a:ln cap="flat" cmpd="sng" w="19050">
            <a:solidFill>
              <a:srgbClr val="000000"/>
            </a:solidFill>
            <a:prstDash val="solid"/>
            <a:round/>
            <a:headEnd len="med" w="med" type="none"/>
            <a:tailEnd len="med" w="med" type="triangle"/>
          </a:ln>
        </p:spPr>
      </p:cxnSp>
      <p:cxnSp>
        <p:nvCxnSpPr>
          <p:cNvPr id="137" name="Google Shape;137;p22"/>
          <p:cNvCxnSpPr>
            <a:stCxn id="130" idx="4"/>
            <a:endCxn id="134" idx="3"/>
          </p:cNvCxnSpPr>
          <p:nvPr/>
        </p:nvCxnSpPr>
        <p:spPr>
          <a:xfrm rot="5400000">
            <a:off x="4457575" y="987200"/>
            <a:ext cx="651000" cy="2153700"/>
          </a:xfrm>
          <a:prstGeom prst="bentConnector2">
            <a:avLst/>
          </a:prstGeom>
          <a:noFill/>
          <a:ln cap="flat" cmpd="sng" w="19050">
            <a:solidFill>
              <a:srgbClr val="000000"/>
            </a:solidFill>
            <a:prstDash val="solid"/>
            <a:round/>
            <a:headEnd len="med" w="med" type="none"/>
            <a:tailEnd len="med" w="med" type="stealth"/>
          </a:ln>
        </p:spPr>
      </p:cxnSp>
      <p:sp>
        <p:nvSpPr>
          <p:cNvPr id="138" name="Google Shape;138;p22"/>
          <p:cNvSpPr txBox="1"/>
          <p:nvPr/>
        </p:nvSpPr>
        <p:spPr>
          <a:xfrm>
            <a:off x="67650" y="1404950"/>
            <a:ext cx="116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Remove 29 Obsv</a:t>
            </a:r>
            <a:endParaRPr sz="1000">
              <a:latin typeface="Proxima Nova"/>
              <a:ea typeface="Proxima Nova"/>
              <a:cs typeface="Proxima Nova"/>
              <a:sym typeface="Proxima Nova"/>
            </a:endParaRPr>
          </a:p>
        </p:txBody>
      </p:sp>
      <p:sp>
        <p:nvSpPr>
          <p:cNvPr id="139" name="Google Shape;139;p22"/>
          <p:cNvSpPr txBox="1"/>
          <p:nvPr/>
        </p:nvSpPr>
        <p:spPr>
          <a:xfrm>
            <a:off x="2408375" y="1404950"/>
            <a:ext cx="116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Remove 3 Obsv</a:t>
            </a:r>
            <a:endParaRPr sz="1000">
              <a:latin typeface="Proxima Nova"/>
              <a:ea typeface="Proxima Nova"/>
              <a:cs typeface="Proxima Nova"/>
              <a:sym typeface="Proxima Nova"/>
            </a:endParaRPr>
          </a:p>
        </p:txBody>
      </p:sp>
      <p:sp>
        <p:nvSpPr>
          <p:cNvPr id="140" name="Google Shape;140;p22"/>
          <p:cNvSpPr txBox="1"/>
          <p:nvPr/>
        </p:nvSpPr>
        <p:spPr>
          <a:xfrm>
            <a:off x="4690225" y="1404950"/>
            <a:ext cx="116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Remove 4 Obsv</a:t>
            </a:r>
            <a:endParaRPr sz="1000">
              <a:latin typeface="Proxima Nova"/>
              <a:ea typeface="Proxima Nova"/>
              <a:cs typeface="Proxima Nova"/>
              <a:sym typeface="Proxima Nova"/>
            </a:endParaRPr>
          </a:p>
        </p:txBody>
      </p:sp>
      <p:sp>
        <p:nvSpPr>
          <p:cNvPr id="141" name="Google Shape;141;p22"/>
          <p:cNvSpPr/>
          <p:nvPr/>
        </p:nvSpPr>
        <p:spPr>
          <a:xfrm>
            <a:off x="3093300" y="2883675"/>
            <a:ext cx="945300" cy="32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Merged</a:t>
            </a:r>
            <a:endParaRPr>
              <a:solidFill>
                <a:srgbClr val="FFFFFF"/>
              </a:solidFill>
            </a:endParaRPr>
          </a:p>
        </p:txBody>
      </p:sp>
      <p:cxnSp>
        <p:nvCxnSpPr>
          <p:cNvPr id="142" name="Google Shape;142;p22"/>
          <p:cNvCxnSpPr>
            <a:stCxn id="134" idx="2"/>
            <a:endCxn id="141" idx="0"/>
          </p:cNvCxnSpPr>
          <p:nvPr/>
        </p:nvCxnSpPr>
        <p:spPr>
          <a:xfrm>
            <a:off x="3565950" y="2631925"/>
            <a:ext cx="0" cy="251700"/>
          </a:xfrm>
          <a:prstGeom prst="straightConnector1">
            <a:avLst/>
          </a:prstGeom>
          <a:noFill/>
          <a:ln cap="flat" cmpd="sng" w="19050">
            <a:solidFill>
              <a:srgbClr val="000000"/>
            </a:solidFill>
            <a:prstDash val="solid"/>
            <a:round/>
            <a:headEnd len="med" w="med" type="none"/>
            <a:tailEnd len="med" w="med" type="triangle"/>
          </a:ln>
        </p:spPr>
      </p:cxnSp>
      <p:pic>
        <p:nvPicPr>
          <p:cNvPr id="143" name="Google Shape;143;p22"/>
          <p:cNvPicPr preferRelativeResize="0"/>
          <p:nvPr/>
        </p:nvPicPr>
        <p:blipFill>
          <a:blip r:embed="rId3">
            <a:alphaModFix/>
          </a:blip>
          <a:stretch>
            <a:fillRect/>
          </a:stretch>
        </p:blipFill>
        <p:spPr>
          <a:xfrm>
            <a:off x="6541750" y="247400"/>
            <a:ext cx="2281625" cy="3633299"/>
          </a:xfrm>
          <a:prstGeom prst="rect">
            <a:avLst/>
          </a:prstGeom>
          <a:noFill/>
          <a:ln>
            <a:noFill/>
          </a:ln>
        </p:spPr>
      </p:pic>
      <p:sp>
        <p:nvSpPr>
          <p:cNvPr id="144" name="Google Shape;144;p22"/>
          <p:cNvSpPr/>
          <p:nvPr/>
        </p:nvSpPr>
        <p:spPr>
          <a:xfrm>
            <a:off x="6561575" y="2403500"/>
            <a:ext cx="2261700" cy="53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6551725" y="793325"/>
            <a:ext cx="2261700" cy="15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rot="5400000">
            <a:off x="3329863" y="3440450"/>
            <a:ext cx="472200" cy="4083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22"/>
          <p:cNvCxnSpPr>
            <a:stCxn id="141" idx="2"/>
            <a:endCxn id="146" idx="1"/>
          </p:cNvCxnSpPr>
          <p:nvPr/>
        </p:nvCxnSpPr>
        <p:spPr>
          <a:xfrm>
            <a:off x="3565950" y="3212175"/>
            <a:ext cx="0" cy="314400"/>
          </a:xfrm>
          <a:prstGeom prst="straightConnector1">
            <a:avLst/>
          </a:prstGeom>
          <a:noFill/>
          <a:ln cap="flat" cmpd="sng" w="19050">
            <a:solidFill>
              <a:srgbClr val="000000"/>
            </a:solidFill>
            <a:prstDash val="solid"/>
            <a:round/>
            <a:headEnd len="med" w="med" type="none"/>
            <a:tailEnd len="med" w="med" type="triangle"/>
          </a:ln>
        </p:spPr>
      </p:cxnSp>
      <p:sp>
        <p:nvSpPr>
          <p:cNvPr id="148" name="Google Shape;148;p22"/>
          <p:cNvSpPr/>
          <p:nvPr/>
        </p:nvSpPr>
        <p:spPr>
          <a:xfrm>
            <a:off x="3989200" y="4527025"/>
            <a:ext cx="945300" cy="32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Training</a:t>
            </a:r>
            <a:endParaRPr>
              <a:solidFill>
                <a:srgbClr val="FFFFFF"/>
              </a:solidFill>
            </a:endParaRPr>
          </a:p>
        </p:txBody>
      </p:sp>
      <p:sp>
        <p:nvSpPr>
          <p:cNvPr id="149" name="Google Shape;149;p22"/>
          <p:cNvSpPr/>
          <p:nvPr/>
        </p:nvSpPr>
        <p:spPr>
          <a:xfrm>
            <a:off x="5520175" y="4527025"/>
            <a:ext cx="945300" cy="32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Test</a:t>
            </a:r>
            <a:endParaRPr>
              <a:solidFill>
                <a:srgbClr val="FFFFFF"/>
              </a:solidFill>
            </a:endParaRPr>
          </a:p>
        </p:txBody>
      </p:sp>
      <p:sp>
        <p:nvSpPr>
          <p:cNvPr id="150" name="Google Shape;150;p22"/>
          <p:cNvSpPr/>
          <p:nvPr/>
        </p:nvSpPr>
        <p:spPr>
          <a:xfrm>
            <a:off x="4978975" y="3933750"/>
            <a:ext cx="408294" cy="291114"/>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22"/>
          <p:cNvCxnSpPr>
            <a:stCxn id="146" idx="0"/>
            <a:endCxn id="150" idx="0"/>
          </p:cNvCxnSpPr>
          <p:nvPr/>
        </p:nvCxnSpPr>
        <p:spPr>
          <a:xfrm>
            <a:off x="3770113" y="3644600"/>
            <a:ext cx="1441200" cy="289200"/>
          </a:xfrm>
          <a:prstGeom prst="bentConnector2">
            <a:avLst/>
          </a:prstGeom>
          <a:noFill/>
          <a:ln cap="flat" cmpd="sng" w="19050">
            <a:solidFill>
              <a:srgbClr val="000000"/>
            </a:solidFill>
            <a:prstDash val="solid"/>
            <a:round/>
            <a:headEnd len="med" w="med" type="none"/>
            <a:tailEnd len="med" w="med" type="stealth"/>
          </a:ln>
        </p:spPr>
      </p:cxnSp>
      <p:cxnSp>
        <p:nvCxnSpPr>
          <p:cNvPr id="152" name="Google Shape;152;p22"/>
          <p:cNvCxnSpPr>
            <a:stCxn id="150" idx="1"/>
            <a:endCxn id="148" idx="0"/>
          </p:cNvCxnSpPr>
          <p:nvPr/>
        </p:nvCxnSpPr>
        <p:spPr>
          <a:xfrm flipH="1">
            <a:off x="4461775" y="4079307"/>
            <a:ext cx="517200" cy="447600"/>
          </a:xfrm>
          <a:prstGeom prst="bentConnector2">
            <a:avLst/>
          </a:prstGeom>
          <a:noFill/>
          <a:ln cap="flat" cmpd="sng" w="19050">
            <a:solidFill>
              <a:srgbClr val="0000FF"/>
            </a:solidFill>
            <a:prstDash val="solid"/>
            <a:round/>
            <a:headEnd len="med" w="med" type="none"/>
            <a:tailEnd len="med" w="med" type="stealth"/>
          </a:ln>
        </p:spPr>
      </p:cxnSp>
      <p:cxnSp>
        <p:nvCxnSpPr>
          <p:cNvPr id="153" name="Google Shape;153;p22"/>
          <p:cNvCxnSpPr>
            <a:stCxn id="150" idx="3"/>
            <a:endCxn id="149" idx="0"/>
          </p:cNvCxnSpPr>
          <p:nvPr/>
        </p:nvCxnSpPr>
        <p:spPr>
          <a:xfrm>
            <a:off x="5387269" y="4079307"/>
            <a:ext cx="605700" cy="447600"/>
          </a:xfrm>
          <a:prstGeom prst="bentConnector2">
            <a:avLst/>
          </a:prstGeom>
          <a:noFill/>
          <a:ln cap="flat" cmpd="sng" w="19050">
            <a:solidFill>
              <a:srgbClr val="0000FF"/>
            </a:solidFill>
            <a:prstDash val="solid"/>
            <a:round/>
            <a:headEnd len="med" w="med" type="none"/>
            <a:tailEnd len="med" w="med" type="stealth"/>
          </a:ln>
        </p:spPr>
      </p:cxnSp>
      <p:sp>
        <p:nvSpPr>
          <p:cNvPr id="154" name="Google Shape;154;p22"/>
          <p:cNvSpPr/>
          <p:nvPr/>
        </p:nvSpPr>
        <p:spPr>
          <a:xfrm>
            <a:off x="1005025" y="3480350"/>
            <a:ext cx="945300" cy="328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Hold Out</a:t>
            </a:r>
            <a:endParaRPr>
              <a:solidFill>
                <a:srgbClr val="FFFFFF"/>
              </a:solidFill>
            </a:endParaRPr>
          </a:p>
        </p:txBody>
      </p:sp>
      <p:cxnSp>
        <p:nvCxnSpPr>
          <p:cNvPr id="155" name="Google Shape;155;p22"/>
          <p:cNvCxnSpPr>
            <a:stCxn id="146" idx="3"/>
            <a:endCxn id="154" idx="3"/>
          </p:cNvCxnSpPr>
          <p:nvPr/>
        </p:nvCxnSpPr>
        <p:spPr>
          <a:xfrm rot="10800000">
            <a:off x="1950313" y="3644600"/>
            <a:ext cx="1411500" cy="0"/>
          </a:xfrm>
          <a:prstGeom prst="straightConnector1">
            <a:avLst/>
          </a:prstGeom>
          <a:noFill/>
          <a:ln cap="flat" cmpd="sng" w="19050">
            <a:solidFill>
              <a:srgbClr val="000000"/>
            </a:solidFill>
            <a:prstDash val="solid"/>
            <a:round/>
            <a:headEnd len="med" w="med" type="none"/>
            <a:tailEnd len="med" w="med" type="triangle"/>
          </a:ln>
        </p:spPr>
      </p:cxnSp>
      <p:cxnSp>
        <p:nvCxnSpPr>
          <p:cNvPr id="156" name="Google Shape;156;p22"/>
          <p:cNvCxnSpPr>
            <a:stCxn id="154" idx="1"/>
            <a:endCxn id="148" idx="1"/>
          </p:cNvCxnSpPr>
          <p:nvPr/>
        </p:nvCxnSpPr>
        <p:spPr>
          <a:xfrm>
            <a:off x="1005025" y="3644600"/>
            <a:ext cx="2984100" cy="1046700"/>
          </a:xfrm>
          <a:prstGeom prst="bentConnector3">
            <a:avLst>
              <a:gd fmla="val -7980" name="adj1"/>
            </a:avLst>
          </a:prstGeom>
          <a:noFill/>
          <a:ln cap="flat" cmpd="sng" w="19050">
            <a:solidFill>
              <a:srgbClr val="000000"/>
            </a:solidFill>
            <a:prstDash val="solid"/>
            <a:round/>
            <a:headEnd len="med" w="med" type="none"/>
            <a:tailEnd len="med" w="med" type="stealth"/>
          </a:ln>
        </p:spPr>
      </p:cxnSp>
      <p:cxnSp>
        <p:nvCxnSpPr>
          <p:cNvPr id="157" name="Google Shape;157;p22"/>
          <p:cNvCxnSpPr>
            <a:stCxn id="154" idx="2"/>
            <a:endCxn id="149" idx="3"/>
          </p:cNvCxnSpPr>
          <p:nvPr/>
        </p:nvCxnSpPr>
        <p:spPr>
          <a:xfrm flipH="1" rot="-5400000">
            <a:off x="3530425" y="1756100"/>
            <a:ext cx="882300" cy="4987800"/>
          </a:xfrm>
          <a:prstGeom prst="bentConnector4">
            <a:avLst>
              <a:gd fmla="val 51386" name="adj1"/>
              <a:gd fmla="val 104774" name="adj2"/>
            </a:avLst>
          </a:prstGeom>
          <a:noFill/>
          <a:ln cap="flat" cmpd="sng" w="19050">
            <a:solidFill>
              <a:srgbClr val="000000"/>
            </a:solidFill>
            <a:prstDash val="solid"/>
            <a:round/>
            <a:headEnd len="med" w="med" type="none"/>
            <a:tailEnd len="med" w="med" type="stealth"/>
          </a:ln>
        </p:spPr>
      </p:cxnSp>
      <p:sp>
        <p:nvSpPr>
          <p:cNvPr id="158" name="Google Shape;158;p22"/>
          <p:cNvSpPr txBox="1"/>
          <p:nvPr/>
        </p:nvSpPr>
        <p:spPr>
          <a:xfrm>
            <a:off x="440875" y="2867625"/>
            <a:ext cx="2691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Proxima Nova"/>
                <a:ea typeface="Proxima Nova"/>
                <a:cs typeface="Proxima Nova"/>
                <a:sym typeface="Proxima Nova"/>
              </a:rPr>
              <a:t>Bandwagon: 7</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Obfuscation, Intentional vagueness, Confusion: 7</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Presenting Irrelevant Data (Red Herring): 7</a:t>
            </a:r>
            <a:endParaRPr sz="900">
              <a:latin typeface="Proxima Nova"/>
              <a:ea typeface="Proxima Nova"/>
              <a:cs typeface="Proxima Nova"/>
              <a:sym typeface="Proxima Nova"/>
            </a:endParaRPr>
          </a:p>
        </p:txBody>
      </p:sp>
      <p:sp>
        <p:nvSpPr>
          <p:cNvPr id="159" name="Google Shape;159;p22"/>
          <p:cNvSpPr txBox="1"/>
          <p:nvPr/>
        </p:nvSpPr>
        <p:spPr>
          <a:xfrm>
            <a:off x="686575" y="4591900"/>
            <a:ext cx="2879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Proxima Nova"/>
                <a:ea typeface="Proxima Nova"/>
                <a:cs typeface="Proxima Nova"/>
                <a:sym typeface="Proxima Nova"/>
              </a:rPr>
              <a:t>Bandwagon: 3</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Obfuscation, Intentional vagueness, Confusion: 4</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Presenting Irrelevant Data (Red Herring): 4</a:t>
            </a:r>
            <a:endParaRPr sz="900">
              <a:latin typeface="Proxima Nova"/>
              <a:ea typeface="Proxima Nova"/>
              <a:cs typeface="Proxima Nova"/>
              <a:sym typeface="Proxima Nova"/>
            </a:endParaRPr>
          </a:p>
        </p:txBody>
      </p:sp>
      <p:sp>
        <p:nvSpPr>
          <p:cNvPr id="160" name="Google Shape;160;p22"/>
          <p:cNvSpPr txBox="1"/>
          <p:nvPr/>
        </p:nvSpPr>
        <p:spPr>
          <a:xfrm>
            <a:off x="6743600" y="4175450"/>
            <a:ext cx="240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Proxima Nova"/>
                <a:ea typeface="Proxima Nova"/>
                <a:cs typeface="Proxima Nova"/>
                <a:sym typeface="Proxima Nova"/>
              </a:rPr>
              <a:t>Bandwagon: 2</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Obfuscation, Intentional vagueness, Confusion: 3</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Presenting Irrelevant Data (Red Herring): 3</a:t>
            </a:r>
            <a:endParaRPr sz="900">
              <a:latin typeface="Proxima Nova"/>
              <a:ea typeface="Proxima Nova"/>
              <a:cs typeface="Proxima Nova"/>
              <a:sym typeface="Proxima Nova"/>
            </a:endParaRPr>
          </a:p>
        </p:txBody>
      </p:sp>
      <p:sp>
        <p:nvSpPr>
          <p:cNvPr id="161" name="Google Shape;161;p22"/>
          <p:cNvSpPr txBox="1"/>
          <p:nvPr/>
        </p:nvSpPr>
        <p:spPr>
          <a:xfrm>
            <a:off x="4385350" y="3808850"/>
            <a:ext cx="60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80%</a:t>
            </a:r>
            <a:endParaRPr sz="1200">
              <a:latin typeface="Proxima Nova"/>
              <a:ea typeface="Proxima Nova"/>
              <a:cs typeface="Proxima Nova"/>
              <a:sym typeface="Proxima Nova"/>
            </a:endParaRPr>
          </a:p>
        </p:txBody>
      </p:sp>
      <p:sp>
        <p:nvSpPr>
          <p:cNvPr id="162" name="Google Shape;162;p22"/>
          <p:cNvSpPr txBox="1"/>
          <p:nvPr/>
        </p:nvSpPr>
        <p:spPr>
          <a:xfrm>
            <a:off x="5573688" y="3808850"/>
            <a:ext cx="60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20</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p:txBody>
      </p:sp>
      <p:sp>
        <p:nvSpPr>
          <p:cNvPr id="163" name="Google Shape;163;p22"/>
          <p:cNvSpPr txBox="1"/>
          <p:nvPr/>
        </p:nvSpPr>
        <p:spPr>
          <a:xfrm>
            <a:off x="4023400" y="4774200"/>
            <a:ext cx="87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roxima Nova"/>
                <a:ea typeface="Proxima Nova"/>
                <a:cs typeface="Proxima Nova"/>
                <a:sym typeface="Proxima Nova"/>
              </a:rPr>
              <a:t>727 Obsv</a:t>
            </a:r>
            <a:endParaRPr sz="1200">
              <a:latin typeface="Proxima Nova"/>
              <a:ea typeface="Proxima Nova"/>
              <a:cs typeface="Proxima Nova"/>
              <a:sym typeface="Proxima Nova"/>
            </a:endParaRPr>
          </a:p>
        </p:txBody>
      </p:sp>
      <p:sp>
        <p:nvSpPr>
          <p:cNvPr id="164" name="Google Shape;164;p22"/>
          <p:cNvSpPr txBox="1"/>
          <p:nvPr/>
        </p:nvSpPr>
        <p:spPr>
          <a:xfrm>
            <a:off x="5554375" y="4774200"/>
            <a:ext cx="87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roxima Nova"/>
                <a:ea typeface="Proxima Nova"/>
                <a:cs typeface="Proxima Nova"/>
                <a:sym typeface="Proxima Nova"/>
              </a:rPr>
              <a:t>187</a:t>
            </a:r>
            <a:r>
              <a:rPr lang="en" sz="1200">
                <a:latin typeface="Proxima Nova"/>
                <a:ea typeface="Proxima Nova"/>
                <a:cs typeface="Proxima Nova"/>
                <a:sym typeface="Proxima Nova"/>
              </a:rPr>
              <a:t> Obsv</a:t>
            </a:r>
            <a:endParaRPr sz="1200">
              <a:latin typeface="Proxima Nova"/>
              <a:ea typeface="Proxima Nova"/>
              <a:cs typeface="Proxima Nova"/>
              <a:sym typeface="Proxima Nova"/>
            </a:endParaRPr>
          </a:p>
        </p:txBody>
      </p:sp>
      <p:sp>
        <p:nvSpPr>
          <p:cNvPr id="165" name="Google Shape;165;p22"/>
          <p:cNvSpPr txBox="1"/>
          <p:nvPr/>
        </p:nvSpPr>
        <p:spPr>
          <a:xfrm>
            <a:off x="4052275" y="2863275"/>
            <a:ext cx="87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roxima Nova"/>
                <a:ea typeface="Proxima Nova"/>
                <a:cs typeface="Proxima Nova"/>
                <a:sym typeface="Proxima Nova"/>
              </a:rPr>
              <a:t>914</a:t>
            </a:r>
            <a:r>
              <a:rPr lang="en" sz="1200">
                <a:latin typeface="Proxima Nova"/>
                <a:ea typeface="Proxima Nova"/>
                <a:cs typeface="Proxima Nova"/>
                <a:sym typeface="Proxima Nova"/>
              </a:rPr>
              <a:t> Obsv</a:t>
            </a:r>
            <a:endParaRPr sz="1200">
              <a:latin typeface="Proxima Nova"/>
              <a:ea typeface="Proxima Nova"/>
              <a:cs typeface="Proxima Nova"/>
              <a:sym typeface="Proxima Nova"/>
            </a:endParaRPr>
          </a:p>
        </p:txBody>
      </p:sp>
      <p:sp>
        <p:nvSpPr>
          <p:cNvPr id="166" name="Google Shape;166;p22"/>
          <p:cNvSpPr txBox="1"/>
          <p:nvPr/>
        </p:nvSpPr>
        <p:spPr>
          <a:xfrm>
            <a:off x="32050" y="652825"/>
            <a:ext cx="87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roxima Nova"/>
                <a:ea typeface="Proxima Nova"/>
                <a:cs typeface="Proxima Nova"/>
                <a:sym typeface="Proxima Nova"/>
              </a:rPr>
              <a:t>687</a:t>
            </a:r>
            <a:r>
              <a:rPr lang="en" sz="1200">
                <a:latin typeface="Proxima Nova"/>
                <a:ea typeface="Proxima Nova"/>
                <a:cs typeface="Proxima Nova"/>
                <a:sym typeface="Proxima Nova"/>
              </a:rPr>
              <a:t> Obsv</a:t>
            </a:r>
            <a:endParaRPr sz="1200">
              <a:latin typeface="Proxima Nova"/>
              <a:ea typeface="Proxima Nova"/>
              <a:cs typeface="Proxima Nova"/>
              <a:sym typeface="Proxima Nova"/>
            </a:endParaRPr>
          </a:p>
        </p:txBody>
      </p:sp>
      <p:sp>
        <p:nvSpPr>
          <p:cNvPr id="167" name="Google Shape;167;p22"/>
          <p:cNvSpPr txBox="1"/>
          <p:nvPr/>
        </p:nvSpPr>
        <p:spPr>
          <a:xfrm>
            <a:off x="2311663" y="652825"/>
            <a:ext cx="87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roxima Nova"/>
                <a:ea typeface="Proxima Nova"/>
                <a:cs typeface="Proxima Nova"/>
                <a:sym typeface="Proxima Nova"/>
              </a:rPr>
              <a:t>63 Obsv</a:t>
            </a:r>
            <a:endParaRPr sz="1200">
              <a:latin typeface="Proxima Nova"/>
              <a:ea typeface="Proxima Nova"/>
              <a:cs typeface="Proxima Nova"/>
              <a:sym typeface="Proxima Nova"/>
            </a:endParaRPr>
          </a:p>
        </p:txBody>
      </p:sp>
      <p:sp>
        <p:nvSpPr>
          <p:cNvPr id="168" name="Google Shape;168;p22"/>
          <p:cNvSpPr txBox="1"/>
          <p:nvPr/>
        </p:nvSpPr>
        <p:spPr>
          <a:xfrm>
            <a:off x="4591300" y="652825"/>
            <a:ext cx="87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roxima Nova"/>
                <a:ea typeface="Proxima Nova"/>
                <a:cs typeface="Proxima Nova"/>
                <a:sym typeface="Proxima Nova"/>
              </a:rPr>
              <a:t>200</a:t>
            </a:r>
            <a:r>
              <a:rPr lang="en" sz="1200">
                <a:latin typeface="Proxima Nova"/>
                <a:ea typeface="Proxima Nova"/>
                <a:cs typeface="Proxima Nova"/>
                <a:sym typeface="Proxima Nova"/>
              </a:rPr>
              <a:t> Obsv</a:t>
            </a:r>
            <a:endParaRPr sz="12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3"/>
          <p:cNvPicPr preferRelativeResize="0"/>
          <p:nvPr/>
        </p:nvPicPr>
        <p:blipFill>
          <a:blip r:embed="rId3">
            <a:alphaModFix/>
          </a:blip>
          <a:stretch>
            <a:fillRect/>
          </a:stretch>
        </p:blipFill>
        <p:spPr>
          <a:xfrm>
            <a:off x="2186675" y="152400"/>
            <a:ext cx="4770645"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Augmenting Data with Hatespech and Sentiment Metadata</a:t>
            </a:r>
            <a:endParaRPr/>
          </a:p>
        </p:txBody>
      </p:sp>
      <p:sp>
        <p:nvSpPr>
          <p:cNvPr id="179" name="Google Shape;17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Derived Metadata</a:t>
            </a:r>
            <a:endParaRPr/>
          </a:p>
          <a:p>
            <a:pPr indent="-317500" lvl="1" marL="914400" rtl="0" algn="l">
              <a:spcBef>
                <a:spcPts val="0"/>
              </a:spcBef>
              <a:spcAft>
                <a:spcPts val="0"/>
              </a:spcAft>
              <a:buSzPts val="1400"/>
              <a:buChar char="➢"/>
            </a:pPr>
            <a:r>
              <a:rPr lang="en"/>
              <a:t>Hate Speech </a:t>
            </a:r>
            <a:endParaRPr/>
          </a:p>
          <a:p>
            <a:pPr indent="-317500" lvl="2" marL="1371600" rtl="0" algn="l">
              <a:spcBef>
                <a:spcPts val="0"/>
              </a:spcBef>
              <a:spcAft>
                <a:spcPts val="0"/>
              </a:spcAft>
              <a:buSzPts val="1400"/>
              <a:buChar char="■"/>
            </a:pPr>
            <a:r>
              <a:rPr lang="en" u="sng">
                <a:solidFill>
                  <a:schemeClr val="hlink"/>
                </a:solidFill>
                <a:hlinkClick r:id="rId3"/>
              </a:rPr>
              <a:t>SonarHate Package</a:t>
            </a:r>
            <a:endParaRPr/>
          </a:p>
          <a:p>
            <a:pPr indent="-317500" lvl="2" marL="1371600" rtl="0" algn="l">
              <a:spcBef>
                <a:spcPts val="0"/>
              </a:spcBef>
              <a:spcAft>
                <a:spcPts val="0"/>
              </a:spcAft>
              <a:buSzPts val="1400"/>
              <a:buChar char="■"/>
            </a:pPr>
            <a:r>
              <a:rPr lang="en"/>
              <a:t>Source Data: Text Data from Project</a:t>
            </a:r>
            <a:endParaRPr/>
          </a:p>
          <a:p>
            <a:pPr indent="-317500" lvl="2" marL="1371600" rtl="0" algn="l">
              <a:spcBef>
                <a:spcPts val="0"/>
              </a:spcBef>
              <a:spcAft>
                <a:spcPts val="0"/>
              </a:spcAft>
              <a:buSzPts val="1400"/>
              <a:buChar char="■"/>
            </a:pPr>
            <a:r>
              <a:rPr lang="en"/>
              <a:t>Output: Hate Speech, Offensive Speech and Neither</a:t>
            </a:r>
            <a:endParaRPr/>
          </a:p>
          <a:p>
            <a:pPr indent="-317500" lvl="1" marL="914400" rtl="0" algn="l">
              <a:spcBef>
                <a:spcPts val="0"/>
              </a:spcBef>
              <a:spcAft>
                <a:spcPts val="0"/>
              </a:spcAft>
              <a:buSzPts val="1400"/>
              <a:buChar char="➢"/>
            </a:pPr>
            <a:r>
              <a:rPr lang="en"/>
              <a:t>Sentiment </a:t>
            </a:r>
            <a:endParaRPr/>
          </a:p>
          <a:p>
            <a:pPr indent="-317500" lvl="2" marL="1371600" rtl="0" algn="l">
              <a:spcBef>
                <a:spcPts val="0"/>
              </a:spcBef>
              <a:spcAft>
                <a:spcPts val="0"/>
              </a:spcAft>
              <a:buSzPts val="1400"/>
              <a:buChar char="■"/>
            </a:pPr>
            <a:r>
              <a:rPr lang="en"/>
              <a:t>Using </a:t>
            </a:r>
            <a:r>
              <a:rPr lang="en" u="sng">
                <a:solidFill>
                  <a:schemeClr val="hlink"/>
                </a:solidFill>
                <a:hlinkClick r:id="rId4"/>
              </a:rPr>
              <a:t>Hugging Face </a:t>
            </a:r>
            <a:r>
              <a:rPr lang="en" u="sng">
                <a:solidFill>
                  <a:schemeClr val="hlink"/>
                </a:solidFill>
                <a:hlinkClick r:id="rId5"/>
              </a:rPr>
              <a:t>Transformer </a:t>
            </a:r>
            <a:r>
              <a:rPr lang="en" u="sng">
                <a:solidFill>
                  <a:schemeClr val="hlink"/>
                </a:solidFill>
                <a:hlinkClick r:id="rId6"/>
              </a:rPr>
              <a:t>Pipeline</a:t>
            </a:r>
            <a:r>
              <a:rPr lang="en"/>
              <a:t> </a:t>
            </a:r>
            <a:endParaRPr/>
          </a:p>
          <a:p>
            <a:pPr indent="-317500" lvl="2" marL="1371600" rtl="0" algn="l">
              <a:spcBef>
                <a:spcPts val="0"/>
              </a:spcBef>
              <a:spcAft>
                <a:spcPts val="0"/>
              </a:spcAft>
              <a:buSzPts val="1400"/>
              <a:buChar char="■"/>
            </a:pPr>
            <a:r>
              <a:rPr lang="en"/>
              <a:t>Source Data: Text Data from Project</a:t>
            </a:r>
            <a:endParaRPr/>
          </a:p>
          <a:p>
            <a:pPr indent="-317500" lvl="2" marL="1371600" rtl="0" algn="l">
              <a:spcBef>
                <a:spcPts val="0"/>
              </a:spcBef>
              <a:spcAft>
                <a:spcPts val="0"/>
              </a:spcAft>
              <a:buSzPts val="1400"/>
              <a:buChar char="■"/>
            </a:pPr>
            <a:r>
              <a:rPr lang="en"/>
              <a:t>Output: Positive, Negative</a:t>
            </a:r>
            <a:endParaRPr/>
          </a:p>
        </p:txBody>
      </p:sp>
      <p:pic>
        <p:nvPicPr>
          <p:cNvPr id="180" name="Google Shape;180;p24"/>
          <p:cNvPicPr preferRelativeResize="0"/>
          <p:nvPr/>
        </p:nvPicPr>
        <p:blipFill>
          <a:blip r:embed="rId7">
            <a:alphaModFix/>
          </a:blip>
          <a:stretch>
            <a:fillRect/>
          </a:stretch>
        </p:blipFill>
        <p:spPr>
          <a:xfrm>
            <a:off x="6081275" y="1017725"/>
            <a:ext cx="2012200" cy="1340150"/>
          </a:xfrm>
          <a:prstGeom prst="rect">
            <a:avLst/>
          </a:prstGeom>
          <a:noFill/>
          <a:ln>
            <a:noFill/>
          </a:ln>
        </p:spPr>
      </p:pic>
      <p:sp>
        <p:nvSpPr>
          <p:cNvPr id="181" name="Google Shape;181;p24"/>
          <p:cNvSpPr txBox="1"/>
          <p:nvPr/>
        </p:nvSpPr>
        <p:spPr>
          <a:xfrm>
            <a:off x="6461575" y="2357875"/>
            <a:ext cx="1861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Source: ISTOCK / GETTY IMAGES PLUS</a:t>
            </a:r>
            <a:endParaRPr sz="700">
              <a:latin typeface="Proxima Nova"/>
              <a:ea typeface="Proxima Nova"/>
              <a:cs typeface="Proxima Nova"/>
              <a:sym typeface="Proxima Nova"/>
            </a:endParaRPr>
          </a:p>
        </p:txBody>
      </p:sp>
      <p:pic>
        <p:nvPicPr>
          <p:cNvPr id="182" name="Google Shape;182;p24"/>
          <p:cNvPicPr preferRelativeResize="0"/>
          <p:nvPr/>
        </p:nvPicPr>
        <p:blipFill>
          <a:blip r:embed="rId8">
            <a:alphaModFix/>
          </a:blip>
          <a:stretch>
            <a:fillRect/>
          </a:stretch>
        </p:blipFill>
        <p:spPr>
          <a:xfrm>
            <a:off x="6081274" y="2562700"/>
            <a:ext cx="2012200" cy="1343019"/>
          </a:xfrm>
          <a:prstGeom prst="rect">
            <a:avLst/>
          </a:prstGeom>
          <a:noFill/>
          <a:ln>
            <a:noFill/>
          </a:ln>
        </p:spPr>
      </p:pic>
      <p:sp>
        <p:nvSpPr>
          <p:cNvPr id="183" name="Google Shape;183;p24"/>
          <p:cNvSpPr txBox="1"/>
          <p:nvPr/>
        </p:nvSpPr>
        <p:spPr>
          <a:xfrm>
            <a:off x="6971100" y="3749425"/>
            <a:ext cx="1861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Source: TranslateMedia</a:t>
            </a:r>
            <a:endParaRPr sz="7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Methodology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Methodology: Image Modeling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Multi-Label Image Modeling</a:t>
            </a:r>
            <a:endParaRPr/>
          </a:p>
        </p:txBody>
      </p:sp>
      <p:sp>
        <p:nvSpPr>
          <p:cNvPr id="199" name="Google Shape;199;p27"/>
          <p:cNvSpPr txBox="1"/>
          <p:nvPr>
            <p:ph idx="1" type="body"/>
          </p:nvPr>
        </p:nvSpPr>
        <p:spPr>
          <a:xfrm>
            <a:off x="0" y="572700"/>
            <a:ext cx="4572000" cy="4570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CNN-RNN architectures</a:t>
            </a:r>
            <a:endParaRPr sz="1500"/>
          </a:p>
          <a:p>
            <a:pPr indent="-311150" lvl="1" marL="914400" rtl="0" algn="l">
              <a:spcBef>
                <a:spcPts val="0"/>
              </a:spcBef>
              <a:spcAft>
                <a:spcPts val="0"/>
              </a:spcAft>
              <a:buSzPts val="1300"/>
              <a:buChar char="○"/>
            </a:pPr>
            <a:r>
              <a:rPr lang="en" sz="1300"/>
              <a:t>(Zanoci and Andress, 2017)’s Binary Decoder RNN Model.</a:t>
            </a:r>
            <a:endParaRPr sz="1300"/>
          </a:p>
          <a:p>
            <a:pPr indent="-311150" lvl="1" marL="914400" rtl="0" algn="l">
              <a:spcBef>
                <a:spcPts val="0"/>
              </a:spcBef>
              <a:spcAft>
                <a:spcPts val="0"/>
              </a:spcAft>
              <a:buSzPts val="1300"/>
              <a:buChar char="○"/>
            </a:pPr>
            <a:r>
              <a:rPr lang="en" sz="1300"/>
              <a:t>Used a sigmoid.</a:t>
            </a:r>
            <a:endParaRPr sz="1300"/>
          </a:p>
          <a:p>
            <a:pPr indent="-323850" lvl="0" marL="457200" rtl="0" algn="l">
              <a:spcBef>
                <a:spcPts val="0"/>
              </a:spcBef>
              <a:spcAft>
                <a:spcPts val="0"/>
              </a:spcAft>
              <a:buSzPts val="1500"/>
              <a:buChar char="●"/>
            </a:pPr>
            <a:r>
              <a:rPr lang="en" sz="1500"/>
              <a:t>Small Data:</a:t>
            </a:r>
            <a:endParaRPr sz="1500"/>
          </a:p>
          <a:p>
            <a:pPr indent="-311150" lvl="1" marL="914400" rtl="0" algn="l">
              <a:spcBef>
                <a:spcPts val="0"/>
              </a:spcBef>
              <a:spcAft>
                <a:spcPts val="0"/>
              </a:spcAft>
              <a:buSzPts val="1300"/>
              <a:buChar char="○"/>
            </a:pPr>
            <a:r>
              <a:rPr lang="en" sz="1300"/>
              <a:t>(Brigato and Iocchi, 2020) demonstrated that model complexity is linked to performance.</a:t>
            </a:r>
            <a:endParaRPr sz="1300"/>
          </a:p>
          <a:p>
            <a:pPr indent="-311150" lvl="1" marL="914400" rtl="0" algn="l">
              <a:spcBef>
                <a:spcPts val="0"/>
              </a:spcBef>
              <a:spcAft>
                <a:spcPts val="0"/>
              </a:spcAft>
              <a:buSzPts val="1300"/>
              <a:buChar char="○"/>
            </a:pPr>
            <a:r>
              <a:rPr lang="en" sz="1300"/>
              <a:t>Less complex models with less parameters tend to work better.</a:t>
            </a:r>
            <a:endParaRPr sz="1300"/>
          </a:p>
          <a:p>
            <a:pPr indent="-311150" lvl="0" marL="457200" rtl="0" algn="l">
              <a:spcBef>
                <a:spcPts val="0"/>
              </a:spcBef>
              <a:spcAft>
                <a:spcPts val="0"/>
              </a:spcAft>
              <a:buSzPts val="1300"/>
              <a:buChar char="●"/>
            </a:pPr>
            <a:r>
              <a:rPr lang="en" sz="1300"/>
              <a:t>CNN Backbones:</a:t>
            </a:r>
            <a:endParaRPr sz="1300"/>
          </a:p>
          <a:p>
            <a:pPr indent="-311150" lvl="1" marL="914400" rtl="0" algn="l">
              <a:spcBef>
                <a:spcPts val="0"/>
              </a:spcBef>
              <a:spcAft>
                <a:spcPts val="0"/>
              </a:spcAft>
              <a:buSzPts val="1300"/>
              <a:buChar char="○"/>
            </a:pPr>
            <a:r>
              <a:rPr lang="en" sz="1300"/>
              <a:t>ResNet18/50/101</a:t>
            </a:r>
            <a:endParaRPr sz="1300"/>
          </a:p>
          <a:p>
            <a:pPr indent="-311150" lvl="1" marL="914400" rtl="0" algn="l">
              <a:spcBef>
                <a:spcPts val="0"/>
              </a:spcBef>
              <a:spcAft>
                <a:spcPts val="0"/>
              </a:spcAft>
              <a:buSzPts val="1300"/>
              <a:buChar char="○"/>
            </a:pPr>
            <a:r>
              <a:rPr lang="en" sz="1300"/>
              <a:t>DenseNet121/169/201</a:t>
            </a:r>
            <a:endParaRPr sz="1300"/>
          </a:p>
          <a:p>
            <a:pPr indent="-311150" lvl="1" marL="914400" rtl="0" algn="l">
              <a:spcBef>
                <a:spcPts val="0"/>
              </a:spcBef>
              <a:spcAft>
                <a:spcPts val="0"/>
              </a:spcAft>
              <a:buSzPts val="1300"/>
              <a:buChar char="○"/>
            </a:pPr>
            <a:r>
              <a:rPr lang="en" sz="1300"/>
              <a:t>VGG11/16/19 with Batch </a:t>
            </a:r>
            <a:r>
              <a:rPr lang="en" sz="1300"/>
              <a:t>Normalization</a:t>
            </a:r>
            <a:endParaRPr sz="1300"/>
          </a:p>
          <a:p>
            <a:pPr indent="-311150" lvl="2" marL="1371600" rtl="0" algn="l">
              <a:spcBef>
                <a:spcPts val="0"/>
              </a:spcBef>
              <a:spcAft>
                <a:spcPts val="0"/>
              </a:spcAft>
              <a:buSzPts val="1300"/>
              <a:buChar char="■"/>
            </a:pPr>
            <a:r>
              <a:rPr lang="en" sz="1300"/>
              <a:t>All pretrained on ImageNet</a:t>
            </a:r>
            <a:endParaRPr sz="1300"/>
          </a:p>
          <a:p>
            <a:pPr indent="-311150" lvl="0" marL="457200" rtl="0" algn="l">
              <a:spcBef>
                <a:spcPts val="0"/>
              </a:spcBef>
              <a:spcAft>
                <a:spcPts val="0"/>
              </a:spcAft>
              <a:buSzPts val="1300"/>
              <a:buChar char="●"/>
            </a:pPr>
            <a:r>
              <a:rPr lang="en" sz="1300"/>
              <a:t>Experimented</a:t>
            </a:r>
            <a:r>
              <a:rPr lang="en" sz="1300"/>
              <a:t> treating labels as independent and dependent.</a:t>
            </a:r>
            <a:endParaRPr sz="1300"/>
          </a:p>
        </p:txBody>
      </p:sp>
      <p:pic>
        <p:nvPicPr>
          <p:cNvPr id="200" name="Google Shape;200;p27"/>
          <p:cNvPicPr preferRelativeResize="0"/>
          <p:nvPr/>
        </p:nvPicPr>
        <p:blipFill>
          <a:blip r:embed="rId3">
            <a:alphaModFix/>
          </a:blip>
          <a:stretch>
            <a:fillRect/>
          </a:stretch>
        </p:blipFill>
        <p:spPr>
          <a:xfrm>
            <a:off x="5497338" y="287800"/>
            <a:ext cx="2711275" cy="1173350"/>
          </a:xfrm>
          <a:prstGeom prst="rect">
            <a:avLst/>
          </a:prstGeom>
          <a:noFill/>
          <a:ln>
            <a:noFill/>
          </a:ln>
        </p:spPr>
      </p:pic>
      <p:pic>
        <p:nvPicPr>
          <p:cNvPr id="201" name="Google Shape;201;p27"/>
          <p:cNvPicPr preferRelativeResize="0"/>
          <p:nvPr/>
        </p:nvPicPr>
        <p:blipFill rotWithShape="1">
          <a:blip r:embed="rId4">
            <a:alphaModFix/>
          </a:blip>
          <a:srcRect b="66421" l="3269" r="0" t="0"/>
          <a:stretch/>
        </p:blipFill>
        <p:spPr>
          <a:xfrm>
            <a:off x="4572000" y="1557325"/>
            <a:ext cx="4379401" cy="661800"/>
          </a:xfrm>
          <a:prstGeom prst="rect">
            <a:avLst/>
          </a:prstGeom>
          <a:noFill/>
          <a:ln>
            <a:noFill/>
          </a:ln>
        </p:spPr>
      </p:pic>
      <p:pic>
        <p:nvPicPr>
          <p:cNvPr id="202" name="Google Shape;202;p27"/>
          <p:cNvPicPr preferRelativeResize="0"/>
          <p:nvPr/>
        </p:nvPicPr>
        <p:blipFill>
          <a:blip r:embed="rId5">
            <a:alphaModFix/>
          </a:blip>
          <a:stretch>
            <a:fillRect/>
          </a:stretch>
        </p:blipFill>
        <p:spPr>
          <a:xfrm>
            <a:off x="5497350" y="2219125"/>
            <a:ext cx="2711250" cy="1459556"/>
          </a:xfrm>
          <a:prstGeom prst="rect">
            <a:avLst/>
          </a:prstGeom>
          <a:noFill/>
          <a:ln>
            <a:noFill/>
          </a:ln>
        </p:spPr>
      </p:pic>
      <p:pic>
        <p:nvPicPr>
          <p:cNvPr id="203" name="Google Shape;203;p27"/>
          <p:cNvPicPr preferRelativeResize="0"/>
          <p:nvPr/>
        </p:nvPicPr>
        <p:blipFill>
          <a:blip r:embed="rId6">
            <a:alphaModFix/>
          </a:blip>
          <a:stretch>
            <a:fillRect/>
          </a:stretch>
        </p:blipFill>
        <p:spPr>
          <a:xfrm>
            <a:off x="5269650" y="3762750"/>
            <a:ext cx="2984101" cy="1312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Methodology: Text Modeling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Multi-Label Text Modeling</a:t>
            </a:r>
            <a:endParaRPr/>
          </a:p>
        </p:txBody>
      </p:sp>
      <p:sp>
        <p:nvSpPr>
          <p:cNvPr id="214" name="Google Shape;21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Simple Models</a:t>
            </a:r>
            <a:endParaRPr/>
          </a:p>
          <a:p>
            <a:pPr indent="-317500" lvl="1" marL="914400" rtl="0" algn="l">
              <a:spcBef>
                <a:spcPts val="0"/>
              </a:spcBef>
              <a:spcAft>
                <a:spcPts val="0"/>
              </a:spcAft>
              <a:buSzPts val="1400"/>
              <a:buChar char="➢"/>
            </a:pPr>
            <a:r>
              <a:rPr lang="en"/>
              <a:t>Linear</a:t>
            </a:r>
            <a:endParaRPr/>
          </a:p>
          <a:p>
            <a:pPr indent="-317500" lvl="1" marL="914400" rtl="0" algn="l">
              <a:spcBef>
                <a:spcPts val="0"/>
              </a:spcBef>
              <a:spcAft>
                <a:spcPts val="0"/>
              </a:spcAft>
              <a:buSzPts val="1400"/>
              <a:buChar char="➢"/>
            </a:pPr>
            <a:r>
              <a:rPr lang="en"/>
              <a:t>Tree Based</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
              <a:t>Complex Models</a:t>
            </a:r>
            <a:endParaRPr/>
          </a:p>
          <a:p>
            <a:pPr indent="-317500" lvl="1" marL="914400" rtl="0" algn="l">
              <a:spcBef>
                <a:spcPts val="0"/>
              </a:spcBef>
              <a:spcAft>
                <a:spcPts val="0"/>
              </a:spcAft>
              <a:buSzPts val="1400"/>
              <a:buChar char="➢"/>
            </a:pPr>
            <a:r>
              <a:rPr lang="en"/>
              <a:t>Bert</a:t>
            </a:r>
            <a:endParaRPr/>
          </a:p>
          <a:p>
            <a:pPr indent="-317500" lvl="1" marL="914400" rtl="0" algn="l">
              <a:spcBef>
                <a:spcPts val="0"/>
              </a:spcBef>
              <a:spcAft>
                <a:spcPts val="0"/>
              </a:spcAft>
              <a:buSzPts val="1400"/>
              <a:buChar char="➢"/>
            </a:pPr>
            <a:r>
              <a:rPr lang="en"/>
              <a:t>Distilbert</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5" name="Google Shape;215;p29"/>
          <p:cNvPicPr preferRelativeResize="0"/>
          <p:nvPr/>
        </p:nvPicPr>
        <p:blipFill>
          <a:blip r:embed="rId3">
            <a:alphaModFix/>
          </a:blip>
          <a:stretch>
            <a:fillRect/>
          </a:stretch>
        </p:blipFill>
        <p:spPr>
          <a:xfrm>
            <a:off x="4671350" y="390475"/>
            <a:ext cx="4410176" cy="4424875"/>
          </a:xfrm>
          <a:prstGeom prst="rect">
            <a:avLst/>
          </a:prstGeom>
          <a:noFill/>
          <a:ln>
            <a:noFill/>
          </a:ln>
        </p:spPr>
      </p:pic>
      <p:sp>
        <p:nvSpPr>
          <p:cNvPr id="216" name="Google Shape;216;p29"/>
          <p:cNvSpPr txBox="1"/>
          <p:nvPr/>
        </p:nvSpPr>
        <p:spPr>
          <a:xfrm>
            <a:off x="7616800" y="4703625"/>
            <a:ext cx="145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Proxima Nova"/>
                <a:ea typeface="Proxima Nova"/>
                <a:cs typeface="Proxima Nova"/>
                <a:sym typeface="Proxima Nova"/>
              </a:rPr>
              <a:t>Source: Neural Analytics</a:t>
            </a:r>
            <a:endParaRPr sz="9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Methodology: Multi-Modal Fusion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1"/>
          <p:cNvPicPr preferRelativeResize="0"/>
          <p:nvPr/>
        </p:nvPicPr>
        <p:blipFill>
          <a:blip r:embed="rId3">
            <a:alphaModFix/>
          </a:blip>
          <a:stretch>
            <a:fillRect/>
          </a:stretch>
        </p:blipFill>
        <p:spPr>
          <a:xfrm>
            <a:off x="593424" y="240487"/>
            <a:ext cx="7957152" cy="4662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396775" y="318725"/>
            <a:ext cx="8523077" cy="4506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Methodology: Loss &amp; Evaluation Metric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solidFill>
                  <a:srgbClr val="000000"/>
                </a:solidFill>
              </a:rPr>
              <a:t>Loss &amp; Evaluation Metric</a:t>
            </a:r>
            <a:endParaRPr sz="3600">
              <a:solidFill>
                <a:srgbClr val="000000"/>
              </a:solidFill>
            </a:endParaRPr>
          </a:p>
          <a:p>
            <a:pPr indent="0" lvl="0" marL="0" rtl="0" algn="l">
              <a:spcBef>
                <a:spcPts val="0"/>
              </a:spcBef>
              <a:spcAft>
                <a:spcPts val="0"/>
              </a:spcAft>
              <a:buNone/>
            </a:pPr>
            <a:r>
              <a:t/>
            </a:r>
            <a:endParaRPr/>
          </a:p>
        </p:txBody>
      </p:sp>
      <p:sp>
        <p:nvSpPr>
          <p:cNvPr id="242" name="Google Shape;242;p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Loss:</a:t>
            </a:r>
            <a:endParaRPr/>
          </a:p>
          <a:p>
            <a:pPr indent="-317500" lvl="0" marL="457200" rtl="0" algn="l">
              <a:spcBef>
                <a:spcPts val="1200"/>
              </a:spcBef>
              <a:spcAft>
                <a:spcPts val="0"/>
              </a:spcAft>
              <a:buSzPts val="1400"/>
              <a:buChar char="●"/>
            </a:pPr>
            <a:r>
              <a:rPr lang="en"/>
              <a:t>Binary Cross Entropy</a:t>
            </a:r>
            <a:endParaRPr/>
          </a:p>
        </p:txBody>
      </p:sp>
      <p:sp>
        <p:nvSpPr>
          <p:cNvPr id="243" name="Google Shape;243;p34"/>
          <p:cNvSpPr txBox="1"/>
          <p:nvPr>
            <p:ph idx="2" type="body"/>
          </p:nvPr>
        </p:nvSpPr>
        <p:spPr>
          <a:xfrm>
            <a:off x="4832400" y="1152475"/>
            <a:ext cx="3999900" cy="387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Evaluation Metric:</a:t>
            </a:r>
            <a:endParaRPr/>
          </a:p>
          <a:p>
            <a:pPr indent="-317500" lvl="0" marL="457200" rtl="0" algn="l">
              <a:spcBef>
                <a:spcPts val="1200"/>
              </a:spcBef>
              <a:spcAft>
                <a:spcPts val="0"/>
              </a:spcAft>
              <a:buSzPts val="1400"/>
              <a:buChar char="●"/>
            </a:pPr>
            <a:r>
              <a:rPr lang="en"/>
              <a:t>F1 Micro Score (Used in SemEval </a:t>
            </a:r>
            <a:r>
              <a:rPr lang="en"/>
              <a:t>Competition</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 = Precision, R = Recall</a:t>
            </a:r>
            <a:endParaRPr/>
          </a:p>
          <a:p>
            <a:pPr indent="0" lvl="0" marL="0" rtl="0" algn="l">
              <a:spcBef>
                <a:spcPts val="0"/>
              </a:spcBef>
              <a:spcAft>
                <a:spcPts val="0"/>
              </a:spcAft>
              <a:buNone/>
            </a:pPr>
            <a:r>
              <a:rPr lang="en"/>
              <a:t>TP = True Positive, FP = False Positive, FN = False Negative.</a:t>
            </a:r>
            <a:endParaRPr/>
          </a:p>
        </p:txBody>
      </p:sp>
      <p:pic>
        <p:nvPicPr>
          <p:cNvPr id="244" name="Google Shape;244;p34"/>
          <p:cNvPicPr preferRelativeResize="0"/>
          <p:nvPr/>
        </p:nvPicPr>
        <p:blipFill>
          <a:blip r:embed="rId3">
            <a:alphaModFix/>
          </a:blip>
          <a:stretch>
            <a:fillRect/>
          </a:stretch>
        </p:blipFill>
        <p:spPr>
          <a:xfrm>
            <a:off x="311700" y="2271200"/>
            <a:ext cx="4342350" cy="940600"/>
          </a:xfrm>
          <a:prstGeom prst="rect">
            <a:avLst/>
          </a:prstGeom>
          <a:noFill/>
          <a:ln>
            <a:noFill/>
          </a:ln>
        </p:spPr>
      </p:pic>
      <p:pic>
        <p:nvPicPr>
          <p:cNvPr id="245" name="Google Shape;245;p34"/>
          <p:cNvPicPr preferRelativeResize="0"/>
          <p:nvPr/>
        </p:nvPicPr>
        <p:blipFill>
          <a:blip r:embed="rId4">
            <a:alphaModFix/>
          </a:blip>
          <a:stretch>
            <a:fillRect/>
          </a:stretch>
        </p:blipFill>
        <p:spPr>
          <a:xfrm>
            <a:off x="5161850" y="2097975"/>
            <a:ext cx="3341025" cy="656975"/>
          </a:xfrm>
          <a:prstGeom prst="rect">
            <a:avLst/>
          </a:prstGeom>
          <a:noFill/>
          <a:ln>
            <a:noFill/>
          </a:ln>
        </p:spPr>
      </p:pic>
      <p:pic>
        <p:nvPicPr>
          <p:cNvPr id="246" name="Google Shape;246;p34"/>
          <p:cNvPicPr preferRelativeResize="0"/>
          <p:nvPr/>
        </p:nvPicPr>
        <p:blipFill rotWithShape="1">
          <a:blip r:embed="rId5">
            <a:alphaModFix/>
          </a:blip>
          <a:srcRect b="0" l="0" r="0" t="7235"/>
          <a:stretch/>
        </p:blipFill>
        <p:spPr>
          <a:xfrm>
            <a:off x="5437025" y="2754950"/>
            <a:ext cx="2790675" cy="1453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311700" y="102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sp>
        <p:nvSpPr>
          <p:cNvPr id="257" name="Google Shape;257;p36"/>
          <p:cNvSpPr txBox="1"/>
          <p:nvPr>
            <p:ph idx="1" type="body"/>
          </p:nvPr>
        </p:nvSpPr>
        <p:spPr>
          <a:xfrm>
            <a:off x="311700" y="674825"/>
            <a:ext cx="3999900" cy="4383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Image Only, Multi-Modal Models:</a:t>
            </a:r>
            <a:endParaRPr/>
          </a:p>
          <a:p>
            <a:pPr indent="-317500" lvl="0" marL="457200" rtl="0" algn="l">
              <a:spcBef>
                <a:spcPts val="1200"/>
              </a:spcBef>
              <a:spcAft>
                <a:spcPts val="0"/>
              </a:spcAft>
              <a:buSzPts val="1400"/>
              <a:buChar char="●"/>
            </a:pPr>
            <a:r>
              <a:rPr lang="en"/>
              <a:t>10-fold Cross Validation</a:t>
            </a:r>
            <a:endParaRPr/>
          </a:p>
          <a:p>
            <a:pPr indent="-317500" lvl="0" marL="457200" rtl="0" algn="l">
              <a:spcBef>
                <a:spcPts val="0"/>
              </a:spcBef>
              <a:spcAft>
                <a:spcPts val="0"/>
              </a:spcAft>
              <a:buSzPts val="1400"/>
              <a:buChar char="●"/>
            </a:pPr>
            <a:r>
              <a:rPr lang="en"/>
              <a:t>30 epochs per fold</a:t>
            </a:r>
            <a:endParaRPr/>
          </a:p>
          <a:p>
            <a:pPr indent="-317500" lvl="0" marL="457200" rtl="0" algn="l">
              <a:spcBef>
                <a:spcPts val="0"/>
              </a:spcBef>
              <a:spcAft>
                <a:spcPts val="0"/>
              </a:spcAft>
              <a:buSzPts val="1400"/>
              <a:buChar char="●"/>
            </a:pPr>
            <a:r>
              <a:rPr lang="en"/>
              <a:t>Optimizer: Adam</a:t>
            </a:r>
            <a:endParaRPr/>
          </a:p>
          <a:p>
            <a:pPr indent="-317500" lvl="0" marL="457200" rtl="0" algn="l">
              <a:spcBef>
                <a:spcPts val="0"/>
              </a:spcBef>
              <a:spcAft>
                <a:spcPts val="0"/>
              </a:spcAft>
              <a:buSzPts val="1400"/>
              <a:buChar char="●"/>
            </a:pPr>
            <a:r>
              <a:rPr lang="en"/>
              <a:t>Initial Learning Rate: 0.01</a:t>
            </a:r>
            <a:endParaRPr/>
          </a:p>
          <a:p>
            <a:pPr indent="-304800" lvl="1" marL="914400" rtl="0" algn="l">
              <a:spcBef>
                <a:spcPts val="0"/>
              </a:spcBef>
              <a:spcAft>
                <a:spcPts val="0"/>
              </a:spcAft>
              <a:buSzPts val="1200"/>
              <a:buChar char="○"/>
            </a:pPr>
            <a:r>
              <a:rPr lang="en"/>
              <a:t>Reduced by factor of 10 if validation loss doesn’t improve after 5 epochs.</a:t>
            </a:r>
            <a:endParaRPr/>
          </a:p>
          <a:p>
            <a:pPr indent="-317500" lvl="0" marL="457200" rtl="0" algn="l">
              <a:spcBef>
                <a:spcPts val="0"/>
              </a:spcBef>
              <a:spcAft>
                <a:spcPts val="0"/>
              </a:spcAft>
              <a:buSzPts val="1400"/>
              <a:buChar char="●"/>
            </a:pPr>
            <a:r>
              <a:rPr lang="en"/>
              <a:t>CNN-LSTM:</a:t>
            </a:r>
            <a:endParaRPr/>
          </a:p>
          <a:p>
            <a:pPr indent="-304800" lvl="1" marL="914400" rtl="0" algn="l">
              <a:spcBef>
                <a:spcPts val="0"/>
              </a:spcBef>
              <a:spcAft>
                <a:spcPts val="0"/>
              </a:spcAft>
              <a:buSzPts val="1200"/>
              <a:buChar char="○"/>
            </a:pPr>
            <a:r>
              <a:rPr lang="en"/>
              <a:t>Hidden Sizes = (500, 700)</a:t>
            </a:r>
            <a:endParaRPr/>
          </a:p>
          <a:p>
            <a:pPr indent="-304800" lvl="1" marL="914400" rtl="0" algn="l">
              <a:spcBef>
                <a:spcPts val="0"/>
              </a:spcBef>
              <a:spcAft>
                <a:spcPts val="0"/>
              </a:spcAft>
              <a:buSzPts val="1200"/>
              <a:buChar char="○"/>
            </a:pPr>
            <a:r>
              <a:rPr lang="en"/>
              <a:t>Number of Layers = 1</a:t>
            </a:r>
            <a:endParaRPr/>
          </a:p>
          <a:p>
            <a:pPr indent="-304800" lvl="1" marL="914400" rtl="0" algn="l">
              <a:spcBef>
                <a:spcPts val="0"/>
              </a:spcBef>
              <a:spcAft>
                <a:spcPts val="0"/>
              </a:spcAft>
              <a:buSzPts val="1200"/>
              <a:buChar char="○"/>
            </a:pPr>
            <a:r>
              <a:rPr lang="en"/>
              <a:t>Dropout = (0, 0.5)</a:t>
            </a:r>
            <a:endParaRPr/>
          </a:p>
          <a:p>
            <a:pPr indent="-304800" lvl="1" marL="914400" rtl="0" algn="l">
              <a:spcBef>
                <a:spcPts val="0"/>
              </a:spcBef>
              <a:spcAft>
                <a:spcPts val="0"/>
              </a:spcAft>
              <a:buSzPts val="1200"/>
              <a:buChar char="○"/>
            </a:pPr>
            <a:r>
              <a:rPr lang="en"/>
              <a:t>LSTM weights preset using Glorot initialization (Glorot and Bengio, 2010)</a:t>
            </a:r>
            <a:endParaRPr/>
          </a:p>
          <a:p>
            <a:pPr indent="0" lvl="0" marL="0" rtl="0" algn="l">
              <a:spcBef>
                <a:spcPts val="1200"/>
              </a:spcBef>
              <a:spcAft>
                <a:spcPts val="0"/>
              </a:spcAft>
              <a:buNone/>
            </a:pPr>
            <a:r>
              <a:t/>
            </a:r>
            <a:endParaRPr/>
          </a:p>
          <a:p>
            <a:pPr indent="-304800" lvl="1" marL="914400" rtl="0" algn="l">
              <a:spcBef>
                <a:spcPts val="1200"/>
              </a:spcBef>
              <a:spcAft>
                <a:spcPts val="0"/>
              </a:spcAft>
              <a:buSzPts val="1200"/>
              <a:buChar char="○"/>
            </a:pPr>
            <a:r>
              <a:rPr lang="en"/>
              <a:t>LSTM biases = 0</a:t>
            </a:r>
            <a:endParaRPr/>
          </a:p>
          <a:p>
            <a:pPr indent="-304800" lvl="1" marL="914400" rtl="0" algn="l">
              <a:spcBef>
                <a:spcPts val="0"/>
              </a:spcBef>
              <a:spcAft>
                <a:spcPts val="0"/>
              </a:spcAft>
              <a:buSzPts val="1200"/>
              <a:buChar char="○"/>
            </a:pPr>
            <a:r>
              <a:rPr lang="en"/>
              <a:t>Same for final prediction layer.</a:t>
            </a:r>
            <a:endParaRPr/>
          </a:p>
          <a:p>
            <a:pPr indent="-317500" lvl="0" marL="457200" rtl="0" algn="l">
              <a:spcBef>
                <a:spcPts val="0"/>
              </a:spcBef>
              <a:spcAft>
                <a:spcPts val="0"/>
              </a:spcAft>
              <a:buSzPts val="1400"/>
              <a:buChar char="●"/>
            </a:pPr>
            <a:r>
              <a:rPr lang="en"/>
              <a:t>Model with highest with highest F1 score across folds &amp; epochs is chosen as best for each experiment.</a:t>
            </a:r>
            <a:endParaRPr/>
          </a:p>
        </p:txBody>
      </p:sp>
      <p:sp>
        <p:nvSpPr>
          <p:cNvPr id="258" name="Google Shape;258;p36"/>
          <p:cNvSpPr txBox="1"/>
          <p:nvPr>
            <p:ph idx="2" type="body"/>
          </p:nvPr>
        </p:nvSpPr>
        <p:spPr>
          <a:xfrm>
            <a:off x="4832400" y="674825"/>
            <a:ext cx="3999900" cy="4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Text Models:</a:t>
            </a:r>
            <a:endParaRPr/>
          </a:p>
          <a:p>
            <a:pPr indent="-317500" lvl="0" marL="457200" rtl="0" algn="l">
              <a:spcBef>
                <a:spcPts val="1200"/>
              </a:spcBef>
              <a:spcAft>
                <a:spcPts val="0"/>
              </a:spcAft>
              <a:buSzPts val="1400"/>
              <a:buChar char="●"/>
            </a:pPr>
            <a:r>
              <a:rPr lang="en"/>
              <a:t>15-fold Cross </a:t>
            </a:r>
            <a:r>
              <a:rPr lang="en"/>
              <a:t>Validation</a:t>
            </a:r>
            <a:endParaRPr/>
          </a:p>
          <a:p>
            <a:pPr indent="-317500" lvl="0" marL="457200" rtl="0" algn="l">
              <a:spcBef>
                <a:spcPts val="0"/>
              </a:spcBef>
              <a:spcAft>
                <a:spcPts val="0"/>
              </a:spcAft>
              <a:buSzPts val="1400"/>
              <a:buChar char="●"/>
            </a:pPr>
            <a:r>
              <a:rPr lang="en"/>
              <a:t>7 </a:t>
            </a:r>
            <a:r>
              <a:rPr lang="en"/>
              <a:t>epochs per fold</a:t>
            </a:r>
            <a:endParaRPr/>
          </a:p>
          <a:p>
            <a:pPr indent="-317500" lvl="0" marL="457200" rtl="0" algn="l">
              <a:spcBef>
                <a:spcPts val="0"/>
              </a:spcBef>
              <a:spcAft>
                <a:spcPts val="0"/>
              </a:spcAft>
              <a:buSzPts val="1400"/>
              <a:buChar char="●"/>
            </a:pPr>
            <a:r>
              <a:rPr lang="en"/>
              <a:t>Optimizer: Adafactor</a:t>
            </a:r>
            <a:endParaRPr/>
          </a:p>
          <a:p>
            <a:pPr indent="-317500" lvl="0" marL="457200" rtl="0" algn="l">
              <a:spcBef>
                <a:spcPts val="0"/>
              </a:spcBef>
              <a:spcAft>
                <a:spcPts val="0"/>
              </a:spcAft>
              <a:buSzPts val="1400"/>
              <a:buChar char="●"/>
            </a:pPr>
            <a:r>
              <a:rPr lang="en"/>
              <a:t>Initial Learning Rate: None</a:t>
            </a:r>
            <a:endParaRPr/>
          </a:p>
          <a:p>
            <a:pPr indent="-304800" lvl="1" marL="914400" rtl="0" algn="l">
              <a:spcBef>
                <a:spcPts val="0"/>
              </a:spcBef>
              <a:spcAft>
                <a:spcPts val="0"/>
              </a:spcAft>
              <a:buSzPts val="1200"/>
              <a:buChar char="○"/>
            </a:pPr>
            <a:r>
              <a:rPr lang="en"/>
              <a:t>Model auto-determines best learning rate using a sub-linear memory cost algorithm</a:t>
            </a:r>
            <a:endParaRPr/>
          </a:p>
          <a:p>
            <a:pPr indent="-317500" lvl="0" marL="457200" rtl="0" algn="l">
              <a:spcBef>
                <a:spcPts val="0"/>
              </a:spcBef>
              <a:spcAft>
                <a:spcPts val="0"/>
              </a:spcAft>
              <a:buSzPts val="1400"/>
              <a:buChar char="●"/>
            </a:pPr>
            <a:r>
              <a:rPr lang="en"/>
              <a:t>DistilBert:</a:t>
            </a:r>
            <a:endParaRPr/>
          </a:p>
          <a:p>
            <a:pPr indent="-304800" lvl="1" marL="914400" rtl="0" algn="l">
              <a:spcBef>
                <a:spcPts val="0"/>
              </a:spcBef>
              <a:spcAft>
                <a:spcPts val="0"/>
              </a:spcAft>
              <a:buSzPts val="1200"/>
              <a:buChar char="○"/>
            </a:pPr>
            <a:r>
              <a:rPr lang="en"/>
              <a:t>Hidden State = (1024, 768)</a:t>
            </a:r>
            <a:endParaRPr/>
          </a:p>
          <a:p>
            <a:pPr indent="-304800" lvl="1" marL="914400" rtl="0" algn="l">
              <a:spcBef>
                <a:spcPts val="0"/>
              </a:spcBef>
              <a:spcAft>
                <a:spcPts val="0"/>
              </a:spcAft>
              <a:buSzPts val="1200"/>
              <a:buChar char="○"/>
            </a:pPr>
            <a:r>
              <a:rPr lang="en"/>
              <a:t>Number of Layers = 6</a:t>
            </a:r>
            <a:endParaRPr/>
          </a:p>
          <a:p>
            <a:pPr indent="-304800" lvl="1" marL="914400" rtl="0" algn="l">
              <a:spcBef>
                <a:spcPts val="0"/>
              </a:spcBef>
              <a:spcAft>
                <a:spcPts val="0"/>
              </a:spcAft>
              <a:buSzPts val="1200"/>
              <a:buChar char="○"/>
            </a:pPr>
            <a:r>
              <a:rPr lang="en"/>
              <a:t>Number of Heads = 12</a:t>
            </a:r>
            <a:endParaRPr/>
          </a:p>
          <a:p>
            <a:pPr indent="-304800" lvl="1" marL="914400" rtl="0" algn="l">
              <a:spcBef>
                <a:spcPts val="0"/>
              </a:spcBef>
              <a:spcAft>
                <a:spcPts val="0"/>
              </a:spcAft>
              <a:buSzPts val="1200"/>
              <a:buChar char="○"/>
            </a:pPr>
            <a:r>
              <a:rPr lang="en"/>
              <a:t>Pre-Initialized via distillation process from BERT</a:t>
            </a:r>
            <a:endParaRPr/>
          </a:p>
          <a:p>
            <a:pPr indent="-317500" lvl="0" marL="457200" rtl="0" algn="l">
              <a:spcBef>
                <a:spcPts val="0"/>
              </a:spcBef>
              <a:spcAft>
                <a:spcPts val="0"/>
              </a:spcAft>
              <a:buSzPts val="1400"/>
              <a:buChar char="●"/>
            </a:pPr>
            <a:r>
              <a:rPr lang="en"/>
              <a:t>Model was selected at the indicated cross validation fold and epoch due to best performance for F1 Score.</a:t>
            </a:r>
            <a:endParaRPr/>
          </a:p>
          <a:p>
            <a:pPr indent="0" lvl="0" marL="1371600" rtl="0" algn="l">
              <a:spcBef>
                <a:spcPts val="1200"/>
              </a:spcBef>
              <a:spcAft>
                <a:spcPts val="1200"/>
              </a:spcAft>
              <a:buNone/>
            </a:pPr>
            <a:r>
              <a:t/>
            </a:r>
            <a:endParaRPr sz="1100"/>
          </a:p>
        </p:txBody>
      </p:sp>
      <p:pic>
        <p:nvPicPr>
          <p:cNvPr id="259" name="Google Shape;259;p36"/>
          <p:cNvPicPr preferRelativeResize="0"/>
          <p:nvPr/>
        </p:nvPicPr>
        <p:blipFill>
          <a:blip r:embed="rId3">
            <a:alphaModFix/>
          </a:blip>
          <a:stretch>
            <a:fillRect/>
          </a:stretch>
        </p:blipFill>
        <p:spPr>
          <a:xfrm>
            <a:off x="1329099" y="3439575"/>
            <a:ext cx="1242650" cy="314250"/>
          </a:xfrm>
          <a:prstGeom prst="rect">
            <a:avLst/>
          </a:prstGeom>
          <a:noFill/>
          <a:ln>
            <a:noFill/>
          </a:ln>
        </p:spPr>
      </p:pic>
      <p:sp>
        <p:nvSpPr>
          <p:cNvPr id="260" name="Google Shape;260;p36"/>
          <p:cNvSpPr txBox="1"/>
          <p:nvPr/>
        </p:nvSpPr>
        <p:spPr>
          <a:xfrm>
            <a:off x="2537450" y="3419700"/>
            <a:ext cx="258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n = size of previous layer</a:t>
            </a:r>
            <a:endParaRPr sz="11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8"/>
          <p:cNvPicPr preferRelativeResize="0"/>
          <p:nvPr/>
        </p:nvPicPr>
        <p:blipFill>
          <a:blip r:embed="rId3">
            <a:alphaModFix/>
          </a:blip>
          <a:stretch>
            <a:fillRect/>
          </a:stretch>
        </p:blipFill>
        <p:spPr>
          <a:xfrm>
            <a:off x="3856175" y="1578725"/>
            <a:ext cx="5233098" cy="3416400"/>
          </a:xfrm>
          <a:prstGeom prst="rect">
            <a:avLst/>
          </a:prstGeom>
          <a:noFill/>
          <a:ln>
            <a:noFill/>
          </a:ln>
        </p:spPr>
      </p:pic>
      <p:pic>
        <p:nvPicPr>
          <p:cNvPr id="271" name="Google Shape;271;p38"/>
          <p:cNvPicPr preferRelativeResize="0"/>
          <p:nvPr/>
        </p:nvPicPr>
        <p:blipFill>
          <a:blip r:embed="rId4">
            <a:alphaModFix/>
          </a:blip>
          <a:stretch>
            <a:fillRect/>
          </a:stretch>
        </p:blipFill>
        <p:spPr>
          <a:xfrm>
            <a:off x="3143250" y="17000"/>
            <a:ext cx="2857500" cy="1428750"/>
          </a:xfrm>
          <a:prstGeom prst="rect">
            <a:avLst/>
          </a:prstGeom>
          <a:noFill/>
          <a:ln>
            <a:noFill/>
          </a:ln>
        </p:spPr>
      </p:pic>
      <p:sp>
        <p:nvSpPr>
          <p:cNvPr id="272" name="Google Shape;272;p38"/>
          <p:cNvSpPr txBox="1"/>
          <p:nvPr/>
        </p:nvSpPr>
        <p:spPr>
          <a:xfrm>
            <a:off x="4458225" y="1352425"/>
            <a:ext cx="255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Proxima Nova"/>
                <a:ea typeface="Proxima Nova"/>
                <a:cs typeface="Proxima Nova"/>
                <a:sym typeface="Proxima Nova"/>
              </a:rPr>
              <a:t>Source: Perfect Search Media</a:t>
            </a:r>
            <a:endParaRPr sz="900">
              <a:latin typeface="Proxima Nova"/>
              <a:ea typeface="Proxima Nova"/>
              <a:cs typeface="Proxima Nova"/>
              <a:sym typeface="Proxima Nova"/>
            </a:endParaRPr>
          </a:p>
        </p:txBody>
      </p:sp>
      <p:pic>
        <p:nvPicPr>
          <p:cNvPr id="273" name="Google Shape;273;p38"/>
          <p:cNvPicPr preferRelativeResize="0"/>
          <p:nvPr/>
        </p:nvPicPr>
        <p:blipFill>
          <a:blip r:embed="rId5">
            <a:alphaModFix/>
          </a:blip>
          <a:stretch>
            <a:fillRect/>
          </a:stretch>
        </p:blipFill>
        <p:spPr>
          <a:xfrm>
            <a:off x="84052" y="2799862"/>
            <a:ext cx="3381775" cy="974125"/>
          </a:xfrm>
          <a:prstGeom prst="rect">
            <a:avLst/>
          </a:prstGeom>
          <a:noFill/>
          <a:ln>
            <a:noFill/>
          </a:ln>
        </p:spPr>
      </p:pic>
      <p:sp>
        <p:nvSpPr>
          <p:cNvPr id="274" name="Google Shape;274;p38"/>
          <p:cNvSpPr txBox="1"/>
          <p:nvPr/>
        </p:nvSpPr>
        <p:spPr>
          <a:xfrm>
            <a:off x="145225" y="133125"/>
            <a:ext cx="285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Proxima Nova"/>
                <a:ea typeface="Proxima Nova"/>
                <a:cs typeface="Proxima Nova"/>
                <a:sym typeface="Proxima Nova"/>
              </a:rPr>
              <a:t>Text Results </a:t>
            </a:r>
            <a:endParaRPr b="1" sz="20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9"/>
          <p:cNvPicPr preferRelativeResize="0"/>
          <p:nvPr/>
        </p:nvPicPr>
        <p:blipFill>
          <a:blip r:embed="rId3">
            <a:alphaModFix/>
          </a:blip>
          <a:stretch>
            <a:fillRect/>
          </a:stretch>
        </p:blipFill>
        <p:spPr>
          <a:xfrm>
            <a:off x="3062875" y="236975"/>
            <a:ext cx="5821099" cy="1438299"/>
          </a:xfrm>
          <a:prstGeom prst="rect">
            <a:avLst/>
          </a:prstGeom>
          <a:noFill/>
          <a:ln>
            <a:noFill/>
          </a:ln>
        </p:spPr>
      </p:pic>
      <p:pic>
        <p:nvPicPr>
          <p:cNvPr id="280" name="Google Shape;280;p39"/>
          <p:cNvPicPr preferRelativeResize="0"/>
          <p:nvPr/>
        </p:nvPicPr>
        <p:blipFill>
          <a:blip r:embed="rId4">
            <a:alphaModFix/>
          </a:blip>
          <a:stretch>
            <a:fillRect/>
          </a:stretch>
        </p:blipFill>
        <p:spPr>
          <a:xfrm>
            <a:off x="3071013" y="1832913"/>
            <a:ext cx="5804831" cy="1420450"/>
          </a:xfrm>
          <a:prstGeom prst="rect">
            <a:avLst/>
          </a:prstGeom>
          <a:noFill/>
          <a:ln>
            <a:noFill/>
          </a:ln>
        </p:spPr>
      </p:pic>
      <p:pic>
        <p:nvPicPr>
          <p:cNvPr id="281" name="Google Shape;281;p39"/>
          <p:cNvPicPr preferRelativeResize="0"/>
          <p:nvPr/>
        </p:nvPicPr>
        <p:blipFill>
          <a:blip r:embed="rId5">
            <a:alphaModFix/>
          </a:blip>
          <a:stretch>
            <a:fillRect/>
          </a:stretch>
        </p:blipFill>
        <p:spPr>
          <a:xfrm>
            <a:off x="3062887" y="3411002"/>
            <a:ext cx="5821089" cy="1420450"/>
          </a:xfrm>
          <a:prstGeom prst="rect">
            <a:avLst/>
          </a:prstGeom>
          <a:noFill/>
          <a:ln>
            <a:noFill/>
          </a:ln>
        </p:spPr>
      </p:pic>
      <p:sp>
        <p:nvSpPr>
          <p:cNvPr id="282" name="Google Shape;282;p39"/>
          <p:cNvSpPr txBox="1"/>
          <p:nvPr/>
        </p:nvSpPr>
        <p:spPr>
          <a:xfrm>
            <a:off x="0" y="563575"/>
            <a:ext cx="2961300" cy="217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Proxima Nova"/>
                <a:ea typeface="Proxima Nova"/>
                <a:cs typeface="Proxima Nova"/>
                <a:sym typeface="Proxima Nova"/>
              </a:rPr>
              <a:t>Bold</a:t>
            </a:r>
            <a:r>
              <a:rPr lang="en" sz="1300">
                <a:latin typeface="Proxima Nova"/>
                <a:ea typeface="Proxima Nova"/>
                <a:cs typeface="Proxima Nova"/>
                <a:sym typeface="Proxima Nova"/>
              </a:rPr>
              <a:t> = Best by Experiment</a:t>
            </a:r>
            <a:endParaRPr sz="1300">
              <a:latin typeface="Proxima Nova"/>
              <a:ea typeface="Proxima Nova"/>
              <a:cs typeface="Proxima Nova"/>
              <a:sym typeface="Proxima Nova"/>
            </a:endParaRPr>
          </a:p>
          <a:p>
            <a:pPr indent="0" lvl="0" marL="0" rtl="0" algn="l">
              <a:spcBef>
                <a:spcPts val="0"/>
              </a:spcBef>
              <a:spcAft>
                <a:spcPts val="0"/>
              </a:spcAft>
              <a:buNone/>
            </a:pPr>
            <a:r>
              <a:rPr lang="en" sz="1300" u="sng">
                <a:latin typeface="Proxima Nova"/>
                <a:ea typeface="Proxima Nova"/>
                <a:cs typeface="Proxima Nova"/>
                <a:sym typeface="Proxima Nova"/>
              </a:rPr>
              <a:t>Underline</a:t>
            </a:r>
            <a:r>
              <a:rPr lang="en" sz="1300">
                <a:latin typeface="Proxima Nova"/>
                <a:ea typeface="Proxima Nova"/>
                <a:cs typeface="Proxima Nova"/>
                <a:sym typeface="Proxima Nova"/>
              </a:rPr>
              <a:t> = Best by Model</a:t>
            </a:r>
            <a:endParaRPr sz="1300">
              <a:latin typeface="Proxima Nova"/>
              <a:ea typeface="Proxima Nova"/>
              <a:cs typeface="Proxima Nova"/>
              <a:sym typeface="Proxima Nova"/>
            </a:endParaRPr>
          </a:p>
          <a:p>
            <a:pPr indent="0" lvl="0" marL="0" rtl="0" algn="l">
              <a:spcBef>
                <a:spcPts val="0"/>
              </a:spcBef>
              <a:spcAft>
                <a:spcPts val="0"/>
              </a:spcAft>
              <a:buNone/>
            </a:pPr>
            <a:r>
              <a:rPr b="1" i="1" lang="en" sz="1300" u="sng">
                <a:latin typeface="Proxima Nova"/>
                <a:ea typeface="Proxima Nova"/>
                <a:cs typeface="Proxima Nova"/>
                <a:sym typeface="Proxima Nova"/>
              </a:rPr>
              <a:t>Bold, Underline, Italics</a:t>
            </a:r>
            <a:r>
              <a:rPr lang="en" sz="1300">
                <a:latin typeface="Proxima Nova"/>
                <a:ea typeface="Proxima Nova"/>
                <a:cs typeface="Proxima Nova"/>
                <a:sym typeface="Proxima Nova"/>
              </a:rPr>
              <a:t> = Best Overall</a:t>
            </a:r>
            <a:endParaRPr sz="1300">
              <a:latin typeface="Proxima Nova"/>
              <a:ea typeface="Proxima Nova"/>
              <a:cs typeface="Proxima Nova"/>
              <a:sym typeface="Proxima Nova"/>
            </a:endParaRPr>
          </a:p>
          <a:p>
            <a:pPr indent="0" lvl="0" marL="0" rtl="0" algn="l">
              <a:spcBef>
                <a:spcPts val="0"/>
              </a:spcBef>
              <a:spcAft>
                <a:spcPts val="0"/>
              </a:spcAft>
              <a:buNone/>
            </a:pPr>
            <a:r>
              <a:t/>
            </a:r>
            <a:endParaRPr sz="1300">
              <a:latin typeface="Proxima Nova"/>
              <a:ea typeface="Proxima Nova"/>
              <a:cs typeface="Proxima Nova"/>
              <a:sym typeface="Proxima Nova"/>
            </a:endParaRPr>
          </a:p>
          <a:p>
            <a:pPr indent="0" lvl="0" marL="0" rtl="0" algn="l">
              <a:spcBef>
                <a:spcPts val="0"/>
              </a:spcBef>
              <a:spcAft>
                <a:spcPts val="0"/>
              </a:spcAft>
              <a:buNone/>
            </a:pPr>
            <a:r>
              <a:rPr lang="en" sz="1100">
                <a:latin typeface="Proxima Nova"/>
                <a:ea typeface="Proxima Nova"/>
                <a:cs typeface="Proxima Nova"/>
                <a:sym typeface="Proxima Nova"/>
              </a:rPr>
              <a:t>Base = Original CNN model</a:t>
            </a:r>
            <a:endParaRPr sz="1100">
              <a:latin typeface="Proxima Nova"/>
              <a:ea typeface="Proxima Nova"/>
              <a:cs typeface="Proxima Nova"/>
              <a:sym typeface="Proxima Nova"/>
            </a:endParaRPr>
          </a:p>
          <a:p>
            <a:pPr indent="0" lvl="0" marL="0" rtl="0" algn="l">
              <a:spcBef>
                <a:spcPts val="0"/>
              </a:spcBef>
              <a:spcAft>
                <a:spcPts val="0"/>
              </a:spcAft>
              <a:buNone/>
            </a:pPr>
            <a:r>
              <a:rPr lang="en" sz="1100">
                <a:latin typeface="Proxima Nova"/>
                <a:ea typeface="Proxima Nova"/>
                <a:cs typeface="Proxima Nova"/>
                <a:sym typeface="Proxima Nova"/>
              </a:rPr>
              <a:t>(H, L, D) = CNN-LSTM; H = Hidden Size, L = Number of Layers, D = Dropout</a:t>
            </a:r>
            <a:endParaRPr sz="1100">
              <a:latin typeface="Proxima Nova"/>
              <a:ea typeface="Proxima Nova"/>
              <a:cs typeface="Proxima Nova"/>
              <a:sym typeface="Proxima Nova"/>
            </a:endParaRPr>
          </a:p>
          <a:p>
            <a:pPr indent="0" lvl="0" marL="0" rtl="0" algn="l">
              <a:spcBef>
                <a:spcPts val="0"/>
              </a:spcBef>
              <a:spcAft>
                <a:spcPts val="0"/>
              </a:spcAft>
              <a:buNone/>
            </a:pPr>
            <a:r>
              <a:rPr lang="en" sz="1100">
                <a:latin typeface="Proxima Nova"/>
                <a:ea typeface="Proxima Nova"/>
                <a:cs typeface="Proxima Nova"/>
                <a:sym typeface="Proxima Nova"/>
              </a:rPr>
              <a:t>Base+DB = </a:t>
            </a:r>
            <a:r>
              <a:rPr lang="en" sz="1100">
                <a:latin typeface="Proxima Nova"/>
                <a:ea typeface="Proxima Nova"/>
                <a:cs typeface="Proxima Nova"/>
                <a:sym typeface="Proxima Nova"/>
              </a:rPr>
              <a:t>Original CNN model fused with DistilBert.</a:t>
            </a:r>
            <a:endParaRPr sz="1100">
              <a:latin typeface="Proxima Nova"/>
              <a:ea typeface="Proxima Nova"/>
              <a:cs typeface="Proxima Nova"/>
              <a:sym typeface="Proxima Nova"/>
            </a:endParaRPr>
          </a:p>
          <a:p>
            <a:pPr indent="0" lvl="0" marL="0" rtl="0" algn="l">
              <a:spcBef>
                <a:spcPts val="0"/>
              </a:spcBef>
              <a:spcAft>
                <a:spcPts val="0"/>
              </a:spcAft>
              <a:buNone/>
            </a:pPr>
            <a:r>
              <a:rPr lang="en" sz="1100">
                <a:latin typeface="Proxima Nova"/>
                <a:ea typeface="Proxima Nova"/>
                <a:cs typeface="Proxima Nova"/>
                <a:sym typeface="Proxima Nova"/>
              </a:rPr>
              <a:t>(H, L, D)+DB = CNN-LSTM fused with DistilBert.</a:t>
            </a:r>
            <a:endParaRPr sz="1100">
              <a:latin typeface="Proxima Nova"/>
              <a:ea typeface="Proxima Nova"/>
              <a:cs typeface="Proxima Nova"/>
              <a:sym typeface="Proxima Nova"/>
            </a:endParaRPr>
          </a:p>
        </p:txBody>
      </p:sp>
      <p:sp>
        <p:nvSpPr>
          <p:cNvPr id="283" name="Google Shape;283;p3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F1 Micro Scores</a:t>
            </a:r>
            <a:endParaRPr/>
          </a:p>
        </p:txBody>
      </p:sp>
      <p:sp>
        <p:nvSpPr>
          <p:cNvPr id="284" name="Google Shape;284;p39"/>
          <p:cNvSpPr txBox="1"/>
          <p:nvPr/>
        </p:nvSpPr>
        <p:spPr>
          <a:xfrm>
            <a:off x="149700" y="2733775"/>
            <a:ext cx="2661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Base models performed best in Training and Validation.</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All models underperformed in Testing.</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Multi-Modal models performed only marginally better in some cases.</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However, best overall model was a Multi-Modal model with CNN-RNN base.</a:t>
            </a:r>
            <a:endParaRPr sz="12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0"/>
          <p:cNvPicPr preferRelativeResize="0"/>
          <p:nvPr/>
        </p:nvPicPr>
        <p:blipFill>
          <a:blip r:embed="rId3">
            <a:alphaModFix/>
          </a:blip>
          <a:stretch>
            <a:fillRect/>
          </a:stretch>
        </p:blipFill>
        <p:spPr>
          <a:xfrm>
            <a:off x="4991275" y="2819600"/>
            <a:ext cx="4001825" cy="2282175"/>
          </a:xfrm>
          <a:prstGeom prst="rect">
            <a:avLst/>
          </a:prstGeom>
          <a:noFill/>
          <a:ln>
            <a:noFill/>
          </a:ln>
        </p:spPr>
      </p:pic>
      <p:pic>
        <p:nvPicPr>
          <p:cNvPr id="290" name="Google Shape;290;p40"/>
          <p:cNvPicPr preferRelativeResize="0"/>
          <p:nvPr/>
        </p:nvPicPr>
        <p:blipFill>
          <a:blip r:embed="rId4">
            <a:alphaModFix/>
          </a:blip>
          <a:stretch>
            <a:fillRect/>
          </a:stretch>
        </p:blipFill>
        <p:spPr>
          <a:xfrm>
            <a:off x="152200" y="289575"/>
            <a:ext cx="3648275" cy="2282175"/>
          </a:xfrm>
          <a:prstGeom prst="rect">
            <a:avLst/>
          </a:prstGeom>
          <a:noFill/>
          <a:ln>
            <a:noFill/>
          </a:ln>
        </p:spPr>
      </p:pic>
      <p:sp>
        <p:nvSpPr>
          <p:cNvPr id="291" name="Google Shape;291;p40"/>
          <p:cNvSpPr txBox="1"/>
          <p:nvPr/>
        </p:nvSpPr>
        <p:spPr>
          <a:xfrm>
            <a:off x="5059438" y="2571750"/>
            <a:ext cx="386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Classification report of ResNet50-LSTM(500,1,0) + DB</a:t>
            </a:r>
            <a:endParaRPr sz="1000">
              <a:latin typeface="Proxima Nova"/>
              <a:ea typeface="Proxima Nova"/>
              <a:cs typeface="Proxima Nova"/>
              <a:sym typeface="Proxima Nova"/>
            </a:endParaRPr>
          </a:p>
        </p:txBody>
      </p:sp>
      <p:sp>
        <p:nvSpPr>
          <p:cNvPr id="292" name="Google Shape;292;p40"/>
          <p:cNvSpPr txBox="1"/>
          <p:nvPr/>
        </p:nvSpPr>
        <p:spPr>
          <a:xfrm>
            <a:off x="64075" y="55025"/>
            <a:ext cx="3381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Classification report of ResNet50 Base</a:t>
            </a:r>
            <a:endParaRPr sz="1000">
              <a:latin typeface="Proxima Nova"/>
              <a:ea typeface="Proxima Nova"/>
              <a:cs typeface="Proxima Nova"/>
              <a:sym typeface="Proxima Nova"/>
            </a:endParaRPr>
          </a:p>
        </p:txBody>
      </p:sp>
      <p:pic>
        <p:nvPicPr>
          <p:cNvPr id="293" name="Google Shape;293;p40"/>
          <p:cNvPicPr preferRelativeResize="0"/>
          <p:nvPr/>
        </p:nvPicPr>
        <p:blipFill>
          <a:blip r:embed="rId5">
            <a:alphaModFix/>
          </a:blip>
          <a:stretch>
            <a:fillRect/>
          </a:stretch>
        </p:blipFill>
        <p:spPr>
          <a:xfrm>
            <a:off x="152200" y="2827212"/>
            <a:ext cx="3648286" cy="2266950"/>
          </a:xfrm>
          <a:prstGeom prst="rect">
            <a:avLst/>
          </a:prstGeom>
          <a:noFill/>
          <a:ln>
            <a:noFill/>
          </a:ln>
        </p:spPr>
      </p:pic>
      <p:sp>
        <p:nvSpPr>
          <p:cNvPr id="294" name="Google Shape;294;p40"/>
          <p:cNvSpPr txBox="1"/>
          <p:nvPr/>
        </p:nvSpPr>
        <p:spPr>
          <a:xfrm>
            <a:off x="64075" y="2571750"/>
            <a:ext cx="386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Classification report of ResNet50-LSTM(500,1,0)</a:t>
            </a:r>
            <a:endParaRPr sz="1000">
              <a:latin typeface="Proxima Nova"/>
              <a:ea typeface="Proxima Nova"/>
              <a:cs typeface="Proxima Nova"/>
              <a:sym typeface="Proxima Nova"/>
            </a:endParaRPr>
          </a:p>
        </p:txBody>
      </p:sp>
      <p:pic>
        <p:nvPicPr>
          <p:cNvPr id="295" name="Google Shape;295;p40"/>
          <p:cNvPicPr preferRelativeResize="0"/>
          <p:nvPr/>
        </p:nvPicPr>
        <p:blipFill>
          <a:blip r:embed="rId6">
            <a:alphaModFix/>
          </a:blip>
          <a:stretch>
            <a:fillRect/>
          </a:stretch>
        </p:blipFill>
        <p:spPr>
          <a:xfrm>
            <a:off x="4991276" y="297200"/>
            <a:ext cx="4001824" cy="2266925"/>
          </a:xfrm>
          <a:prstGeom prst="rect">
            <a:avLst/>
          </a:prstGeom>
          <a:noFill/>
          <a:ln>
            <a:noFill/>
          </a:ln>
        </p:spPr>
      </p:pic>
      <p:sp>
        <p:nvSpPr>
          <p:cNvPr id="296" name="Google Shape;296;p40"/>
          <p:cNvSpPr txBox="1"/>
          <p:nvPr/>
        </p:nvSpPr>
        <p:spPr>
          <a:xfrm>
            <a:off x="4991275" y="55025"/>
            <a:ext cx="386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Classification report of ResNet50 Base + DB</a:t>
            </a:r>
            <a:endParaRPr sz="10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510450" y="2057400"/>
            <a:ext cx="81231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Challenges &amp; What could have been done diff</a:t>
            </a:r>
            <a:r>
              <a:rPr lang="en"/>
              <a:t>erently?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 Overview </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Things to discuss:</a:t>
            </a:r>
            <a:endParaRPr/>
          </a:p>
          <a:p>
            <a:pPr indent="-342900" lvl="0" marL="457200" rtl="0" algn="l">
              <a:spcBef>
                <a:spcPts val="1200"/>
              </a:spcBef>
              <a:spcAft>
                <a:spcPts val="0"/>
              </a:spcAft>
              <a:buSzPts val="1800"/>
              <a:buAutoNum type="arabicParenR"/>
            </a:pPr>
            <a:r>
              <a:rPr lang="en"/>
              <a:t>SemEval competition</a:t>
            </a:r>
            <a:endParaRPr/>
          </a:p>
          <a:p>
            <a:pPr indent="-342900" lvl="0" marL="457200" rtl="0" algn="l">
              <a:spcBef>
                <a:spcPts val="0"/>
              </a:spcBef>
              <a:spcAft>
                <a:spcPts val="0"/>
              </a:spcAft>
              <a:buSzPts val="1800"/>
              <a:buAutoNum type="arabicParenR"/>
            </a:pPr>
            <a:r>
              <a:rPr lang="en"/>
              <a:t>Purpose/Motivation: Proliferation of memes</a:t>
            </a:r>
            <a:endParaRPr/>
          </a:p>
          <a:p>
            <a:pPr indent="-342900" lvl="0" marL="457200" rtl="0" algn="l">
              <a:spcBef>
                <a:spcPts val="0"/>
              </a:spcBef>
              <a:spcAft>
                <a:spcPts val="0"/>
              </a:spcAft>
              <a:buSzPts val="1800"/>
              <a:buAutoNum type="arabicParenR"/>
            </a:pPr>
            <a:r>
              <a:rPr lang="en"/>
              <a:t>Project Activities</a:t>
            </a:r>
            <a:endParaRPr/>
          </a:p>
          <a:p>
            <a:pPr indent="-342900" lvl="0" marL="457200" rtl="0" algn="l">
              <a:spcBef>
                <a:spcPts val="0"/>
              </a:spcBef>
              <a:spcAft>
                <a:spcPts val="0"/>
              </a:spcAft>
              <a:buSzPts val="1800"/>
              <a:buAutoNum type="arabicParenR"/>
            </a:pPr>
            <a:r>
              <a:rPr lang="en"/>
              <a:t>Required Methods</a:t>
            </a:r>
            <a:endParaRPr/>
          </a:p>
        </p:txBody>
      </p:sp>
      <p:sp>
        <p:nvSpPr>
          <p:cNvPr id="72" name="Google Shape;72;p15"/>
          <p:cNvSpPr txBox="1"/>
          <p:nvPr/>
        </p:nvSpPr>
        <p:spPr>
          <a:xfrm>
            <a:off x="5768375" y="3803625"/>
            <a:ext cx="2016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Proxima Nova"/>
                <a:ea typeface="Proxima Nova"/>
                <a:cs typeface="Proxima Nova"/>
                <a:sym typeface="Proxima Nova"/>
              </a:rPr>
              <a:t>Gonk Droid - Source: starwars.fandom.com</a:t>
            </a:r>
            <a:endParaRPr sz="600">
              <a:latin typeface="Proxima Nova"/>
              <a:ea typeface="Proxima Nova"/>
              <a:cs typeface="Proxima Nova"/>
              <a:sym typeface="Proxima Nova"/>
            </a:endParaRPr>
          </a:p>
        </p:txBody>
      </p:sp>
      <p:pic>
        <p:nvPicPr>
          <p:cNvPr id="73" name="Google Shape;73;p15"/>
          <p:cNvPicPr preferRelativeResize="0"/>
          <p:nvPr/>
        </p:nvPicPr>
        <p:blipFill>
          <a:blip r:embed="rId3">
            <a:alphaModFix/>
          </a:blip>
          <a:stretch>
            <a:fillRect/>
          </a:stretch>
        </p:blipFill>
        <p:spPr>
          <a:xfrm>
            <a:off x="5768374" y="445025"/>
            <a:ext cx="2518950" cy="3358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idx="1" type="body"/>
          </p:nvPr>
        </p:nvSpPr>
        <p:spPr>
          <a:xfrm>
            <a:off x="311700" y="205675"/>
            <a:ext cx="3999900" cy="436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a:t>
            </a:r>
            <a:endParaRPr/>
          </a:p>
          <a:p>
            <a:pPr indent="-317500" lvl="0" marL="457200" rtl="0" algn="l">
              <a:spcBef>
                <a:spcPts val="1200"/>
              </a:spcBef>
              <a:spcAft>
                <a:spcPts val="0"/>
              </a:spcAft>
              <a:buSzPts val="1400"/>
              <a:buChar char="●"/>
            </a:pPr>
            <a:r>
              <a:rPr lang="en"/>
              <a:t>Very small data size</a:t>
            </a:r>
            <a:endParaRPr/>
          </a:p>
          <a:p>
            <a:pPr indent="-317500" lvl="0" marL="457200" rtl="0" algn="l">
              <a:spcBef>
                <a:spcPts val="0"/>
              </a:spcBef>
              <a:spcAft>
                <a:spcPts val="0"/>
              </a:spcAft>
              <a:buSzPts val="1400"/>
              <a:buChar char="●"/>
            </a:pPr>
            <a:r>
              <a:rPr lang="en"/>
              <a:t>Highly </a:t>
            </a:r>
            <a:r>
              <a:rPr lang="en"/>
              <a:t>unbalanced</a:t>
            </a:r>
            <a:r>
              <a:rPr lang="en"/>
              <a:t> data</a:t>
            </a:r>
            <a:endParaRPr/>
          </a:p>
          <a:p>
            <a:pPr indent="-317500" lvl="0" marL="457200" rtl="0" algn="l">
              <a:spcBef>
                <a:spcPts val="0"/>
              </a:spcBef>
              <a:spcAft>
                <a:spcPts val="0"/>
              </a:spcAft>
              <a:buSzPts val="1400"/>
              <a:buChar char="●"/>
            </a:pPr>
            <a:r>
              <a:rPr lang="en"/>
              <a:t>Unnatural</a:t>
            </a:r>
            <a:r>
              <a:rPr lang="en"/>
              <a:t> images</a:t>
            </a:r>
            <a:endParaRPr/>
          </a:p>
          <a:p>
            <a:pPr indent="-317500" lvl="0" marL="457200" rtl="0" algn="l">
              <a:spcBef>
                <a:spcPts val="0"/>
              </a:spcBef>
              <a:spcAft>
                <a:spcPts val="0"/>
              </a:spcAft>
              <a:buSzPts val="1400"/>
              <a:buChar char="●"/>
            </a:pPr>
            <a:r>
              <a:rPr lang="en"/>
              <a:t>Abstractness of Labels</a:t>
            </a:r>
            <a:endParaRPr/>
          </a:p>
        </p:txBody>
      </p:sp>
      <p:sp>
        <p:nvSpPr>
          <p:cNvPr id="307" name="Google Shape;307;p42"/>
          <p:cNvSpPr txBox="1"/>
          <p:nvPr>
            <p:ph idx="2" type="body"/>
          </p:nvPr>
        </p:nvSpPr>
        <p:spPr>
          <a:xfrm>
            <a:off x="4832400" y="205750"/>
            <a:ext cx="4254300" cy="4740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What could have been done differently:</a:t>
            </a:r>
            <a:endParaRPr/>
          </a:p>
          <a:p>
            <a:pPr indent="-317500" lvl="0" marL="457200" rtl="0" algn="l">
              <a:spcBef>
                <a:spcPts val="1200"/>
              </a:spcBef>
              <a:spcAft>
                <a:spcPts val="0"/>
              </a:spcAft>
              <a:buSzPts val="1400"/>
              <a:buChar char="●"/>
            </a:pPr>
            <a:r>
              <a:rPr lang="en"/>
              <a:t>Use F_</a:t>
            </a:r>
            <a:r>
              <a:rPr lang="en"/>
              <a:t>𝛃</a:t>
            </a:r>
            <a:r>
              <a:rPr lang="en"/>
              <a:t> score:</a:t>
            </a:r>
            <a:endParaRPr/>
          </a:p>
          <a:p>
            <a:pPr indent="-304800" lvl="1" marL="914400" rtl="0" algn="l">
              <a:spcBef>
                <a:spcPts val="0"/>
              </a:spcBef>
              <a:spcAft>
                <a:spcPts val="0"/>
              </a:spcAft>
              <a:buSzPts val="1200"/>
              <a:buChar char="○"/>
            </a:pPr>
            <a:r>
              <a:rPr lang="en"/>
              <a:t>Better for unbalanced data. </a:t>
            </a:r>
            <a:endParaRPr/>
          </a:p>
          <a:p>
            <a:pPr indent="-304800" lvl="1" marL="914400" rtl="0" algn="l">
              <a:spcBef>
                <a:spcPts val="0"/>
              </a:spcBef>
              <a:spcAft>
                <a:spcPts val="0"/>
              </a:spcAft>
              <a:buSzPts val="1200"/>
              <a:buChar char="○"/>
            </a:pPr>
            <a:r>
              <a:rPr lang="en"/>
              <a:t>𝛃 &lt; 1: Precision in given more weight</a:t>
            </a:r>
            <a:endParaRPr/>
          </a:p>
          <a:p>
            <a:pPr indent="-304800" lvl="1" marL="914400" rtl="0" algn="l">
              <a:spcBef>
                <a:spcPts val="0"/>
              </a:spcBef>
              <a:spcAft>
                <a:spcPts val="0"/>
              </a:spcAft>
              <a:buSzPts val="1200"/>
              <a:buChar char="○"/>
            </a:pPr>
            <a:r>
              <a:rPr lang="en"/>
              <a:t>𝛃 &gt; 1: Recall in given more weight</a:t>
            </a:r>
            <a:endParaRPr/>
          </a:p>
          <a:p>
            <a:pPr indent="-304800" lvl="1" marL="914400" rtl="0" algn="l">
              <a:spcBef>
                <a:spcPts val="0"/>
              </a:spcBef>
              <a:spcAft>
                <a:spcPts val="0"/>
              </a:spcAft>
              <a:buSzPts val="1200"/>
              <a:buChar char="○"/>
            </a:pPr>
            <a:r>
              <a:rPr lang="en"/>
              <a:t>𝛃 = 1 = F1: Precision &amp; Recall weighted the same.</a:t>
            </a:r>
            <a:endParaRPr/>
          </a:p>
          <a:p>
            <a:pPr indent="-317500" lvl="0" marL="457200" rtl="0" algn="l">
              <a:spcBef>
                <a:spcPts val="0"/>
              </a:spcBef>
              <a:spcAft>
                <a:spcPts val="0"/>
              </a:spcAft>
              <a:buSzPts val="1400"/>
              <a:buChar char="●"/>
            </a:pPr>
            <a:r>
              <a:rPr lang="en"/>
              <a:t>Use different CNN-RNN architecture</a:t>
            </a:r>
            <a:endParaRPr/>
          </a:p>
          <a:p>
            <a:pPr indent="-304800" lvl="1" marL="914400" rtl="0" algn="l">
              <a:spcBef>
                <a:spcPts val="0"/>
              </a:spcBef>
              <a:spcAft>
                <a:spcPts val="0"/>
              </a:spcAft>
              <a:buSzPts val="1200"/>
              <a:buChar char="○"/>
            </a:pPr>
            <a:r>
              <a:rPr lang="en"/>
              <a:t>(Zanoci and Andress, 2017) also tested a Label-Only RNN model and a Captioning RNN model.</a:t>
            </a:r>
            <a:endParaRPr/>
          </a:p>
          <a:p>
            <a:pPr indent="-317500" lvl="0" marL="457200" rtl="0" algn="l">
              <a:spcBef>
                <a:spcPts val="0"/>
              </a:spcBef>
              <a:spcAft>
                <a:spcPts val="0"/>
              </a:spcAft>
              <a:buSzPts val="1400"/>
              <a:buChar char="●"/>
            </a:pPr>
            <a:r>
              <a:rPr lang="en"/>
              <a:t>Removing text from image for modeling</a:t>
            </a:r>
            <a:endParaRPr/>
          </a:p>
          <a:p>
            <a:pPr indent="-317500" lvl="0" marL="457200" rtl="0" algn="l">
              <a:spcBef>
                <a:spcPts val="0"/>
              </a:spcBef>
              <a:spcAft>
                <a:spcPts val="0"/>
              </a:spcAft>
              <a:buSzPts val="1400"/>
              <a:buChar char="●"/>
            </a:pPr>
            <a:r>
              <a:rPr lang="en"/>
              <a:t>Different image model optimizer</a:t>
            </a:r>
            <a:endParaRPr/>
          </a:p>
          <a:p>
            <a:pPr indent="-317500" lvl="0" marL="457200" rtl="0" algn="l">
              <a:spcBef>
                <a:spcPts val="0"/>
              </a:spcBef>
              <a:spcAft>
                <a:spcPts val="0"/>
              </a:spcAft>
              <a:buSzPts val="1400"/>
              <a:buChar char="●"/>
            </a:pPr>
            <a:r>
              <a:rPr lang="en"/>
              <a:t>Don’t used ImageNet pretrained models</a:t>
            </a:r>
            <a:endParaRPr/>
          </a:p>
          <a:p>
            <a:pPr indent="-304800" lvl="1" marL="914400" rtl="0" algn="l">
              <a:spcBef>
                <a:spcPts val="0"/>
              </a:spcBef>
              <a:spcAft>
                <a:spcPts val="0"/>
              </a:spcAft>
              <a:buSzPts val="1200"/>
              <a:buChar char="○"/>
            </a:pPr>
            <a:r>
              <a:rPr lang="en"/>
              <a:t>ImageNet uses natural images.</a:t>
            </a:r>
            <a:endParaRPr/>
          </a:p>
          <a:p>
            <a:pPr indent="-317500" lvl="0" marL="457200" rtl="0" algn="l">
              <a:spcBef>
                <a:spcPts val="0"/>
              </a:spcBef>
              <a:spcAft>
                <a:spcPts val="0"/>
              </a:spcAft>
              <a:buSzPts val="1400"/>
              <a:buChar char="●"/>
            </a:pPr>
            <a:r>
              <a:rPr lang="en"/>
              <a:t>Pretrain image models on </a:t>
            </a:r>
            <a:r>
              <a:rPr lang="en"/>
              <a:t>similar</a:t>
            </a:r>
            <a:r>
              <a:rPr lang="en"/>
              <a:t> data</a:t>
            </a:r>
            <a:endParaRPr/>
          </a:p>
          <a:p>
            <a:pPr indent="-304800" lvl="1" marL="914400" rtl="0" algn="l">
              <a:spcBef>
                <a:spcPts val="0"/>
              </a:spcBef>
              <a:spcAft>
                <a:spcPts val="0"/>
              </a:spcAft>
              <a:buSzPts val="1200"/>
              <a:buChar char="○"/>
            </a:pPr>
            <a:r>
              <a:rPr lang="en"/>
              <a:t>Hard to find.</a:t>
            </a:r>
            <a:endParaRPr/>
          </a:p>
          <a:p>
            <a:pPr indent="-317500" lvl="0" marL="457200" rtl="0" algn="l">
              <a:spcBef>
                <a:spcPts val="0"/>
              </a:spcBef>
              <a:spcAft>
                <a:spcPts val="0"/>
              </a:spcAft>
              <a:buSzPts val="1400"/>
              <a:buChar char="●"/>
            </a:pPr>
            <a:r>
              <a:rPr lang="en"/>
              <a:t>Use a transformer instead of LSTM</a:t>
            </a:r>
            <a:endParaRPr/>
          </a:p>
          <a:p>
            <a:pPr indent="-304800" lvl="1" marL="914400" rtl="0" algn="l">
              <a:spcBef>
                <a:spcPts val="0"/>
              </a:spcBef>
              <a:spcAft>
                <a:spcPts val="0"/>
              </a:spcAft>
              <a:buSzPts val="1200"/>
              <a:buChar char="○"/>
            </a:pPr>
            <a:r>
              <a:rPr lang="en"/>
              <a:t>Transformers recently have been shown to be better than RNNs.</a:t>
            </a:r>
            <a:endParaRPr/>
          </a:p>
          <a:p>
            <a:pPr indent="-317500" lvl="0" marL="457200" rtl="0" algn="l">
              <a:spcBef>
                <a:spcPts val="0"/>
              </a:spcBef>
              <a:spcAft>
                <a:spcPts val="0"/>
              </a:spcAft>
              <a:buSzPts val="1400"/>
              <a:buChar char="●"/>
            </a:pPr>
            <a:r>
              <a:rPr lang="en"/>
              <a:t>Implement a beam search to determine labels</a:t>
            </a:r>
            <a:endParaRPr/>
          </a:p>
        </p:txBody>
      </p:sp>
      <p:pic>
        <p:nvPicPr>
          <p:cNvPr id="308" name="Google Shape;308;p42"/>
          <p:cNvPicPr preferRelativeResize="0"/>
          <p:nvPr/>
        </p:nvPicPr>
        <p:blipFill rotWithShape="1">
          <a:blip r:embed="rId3">
            <a:alphaModFix/>
          </a:blip>
          <a:srcRect b="0" l="3461" r="3739" t="0"/>
          <a:stretch/>
        </p:blipFill>
        <p:spPr>
          <a:xfrm>
            <a:off x="6586775" y="483050"/>
            <a:ext cx="2187725" cy="440375"/>
          </a:xfrm>
          <a:prstGeom prst="rect">
            <a:avLst/>
          </a:prstGeom>
          <a:noFill/>
          <a:ln>
            <a:noFill/>
          </a:ln>
        </p:spPr>
      </p:pic>
      <p:pic>
        <p:nvPicPr>
          <p:cNvPr id="309" name="Google Shape;309;p42"/>
          <p:cNvPicPr preferRelativeResize="0"/>
          <p:nvPr/>
        </p:nvPicPr>
        <p:blipFill>
          <a:blip r:embed="rId4">
            <a:alphaModFix/>
          </a:blip>
          <a:stretch>
            <a:fillRect/>
          </a:stretch>
        </p:blipFill>
        <p:spPr>
          <a:xfrm>
            <a:off x="999075" y="1963099"/>
            <a:ext cx="2625150" cy="1364850"/>
          </a:xfrm>
          <a:prstGeom prst="rect">
            <a:avLst/>
          </a:prstGeom>
          <a:noFill/>
          <a:ln>
            <a:noFill/>
          </a:ln>
        </p:spPr>
      </p:pic>
      <p:sp>
        <p:nvSpPr>
          <p:cNvPr id="310" name="Google Shape;310;p42"/>
          <p:cNvSpPr/>
          <p:nvPr/>
        </p:nvSpPr>
        <p:spPr>
          <a:xfrm>
            <a:off x="1011550" y="3039425"/>
            <a:ext cx="377100" cy="3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2"/>
          <p:cNvSpPr txBox="1"/>
          <p:nvPr/>
        </p:nvSpPr>
        <p:spPr>
          <a:xfrm>
            <a:off x="1192950" y="3251750"/>
            <a:ext cx="2237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roxima Nova"/>
                <a:ea typeface="Proxima Nova"/>
                <a:cs typeface="Proxima Nova"/>
                <a:sym typeface="Proxima Nova"/>
              </a:rPr>
              <a:t>Label-Only RNN Model</a:t>
            </a:r>
            <a:endParaRPr sz="900">
              <a:latin typeface="Proxima Nova"/>
              <a:ea typeface="Proxima Nova"/>
              <a:cs typeface="Proxima Nova"/>
              <a:sym typeface="Proxima Nova"/>
            </a:endParaRPr>
          </a:p>
        </p:txBody>
      </p:sp>
      <p:pic>
        <p:nvPicPr>
          <p:cNvPr id="312" name="Google Shape;312;p42"/>
          <p:cNvPicPr preferRelativeResize="0"/>
          <p:nvPr/>
        </p:nvPicPr>
        <p:blipFill>
          <a:blip r:embed="rId5">
            <a:alphaModFix/>
          </a:blip>
          <a:stretch>
            <a:fillRect/>
          </a:stretch>
        </p:blipFill>
        <p:spPr>
          <a:xfrm>
            <a:off x="1077212" y="3695450"/>
            <a:ext cx="2468875" cy="1110175"/>
          </a:xfrm>
          <a:prstGeom prst="rect">
            <a:avLst/>
          </a:prstGeom>
          <a:noFill/>
          <a:ln>
            <a:noFill/>
          </a:ln>
        </p:spPr>
      </p:pic>
      <p:sp>
        <p:nvSpPr>
          <p:cNvPr id="313" name="Google Shape;313;p42"/>
          <p:cNvSpPr/>
          <p:nvPr/>
        </p:nvSpPr>
        <p:spPr>
          <a:xfrm>
            <a:off x="1077200" y="4620550"/>
            <a:ext cx="377100" cy="32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2"/>
          <p:cNvSpPr txBox="1"/>
          <p:nvPr/>
        </p:nvSpPr>
        <p:spPr>
          <a:xfrm>
            <a:off x="1192950" y="4720425"/>
            <a:ext cx="2237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roxima Nova"/>
                <a:ea typeface="Proxima Nova"/>
                <a:cs typeface="Proxima Nova"/>
                <a:sym typeface="Proxima Nova"/>
              </a:rPr>
              <a:t>Captioning</a:t>
            </a:r>
            <a:r>
              <a:rPr lang="en" sz="900">
                <a:latin typeface="Proxima Nova"/>
                <a:ea typeface="Proxima Nova"/>
                <a:cs typeface="Proxima Nova"/>
                <a:sym typeface="Proxima Nova"/>
              </a:rPr>
              <a:t> RNN Model</a:t>
            </a:r>
            <a:endParaRPr sz="900">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Challenges</a:t>
            </a:r>
            <a:endParaRPr/>
          </a:p>
        </p:txBody>
      </p:sp>
      <p:sp>
        <p:nvSpPr>
          <p:cNvPr id="320" name="Google Shape;320;p43"/>
          <p:cNvSpPr txBox="1"/>
          <p:nvPr>
            <p:ph idx="1" type="body"/>
          </p:nvPr>
        </p:nvSpPr>
        <p:spPr>
          <a:xfrm>
            <a:off x="311700" y="1152475"/>
            <a:ext cx="7252200" cy="3416400"/>
          </a:xfrm>
          <a:prstGeom prst="rect">
            <a:avLst/>
          </a:prstGeom>
        </p:spPr>
        <p:txBody>
          <a:bodyPr anchorCtr="0" anchor="t" bIns="91425" lIns="91425" spcFirstLastPara="1" rIns="91425" wrap="square" tIns="91425">
            <a:noAutofit/>
          </a:bodyPr>
          <a:lstStyle/>
          <a:p>
            <a:pPr indent="-323215" lvl="0" marL="457200" rtl="0" algn="l">
              <a:lnSpc>
                <a:spcPct val="95000"/>
              </a:lnSpc>
              <a:spcBef>
                <a:spcPts val="0"/>
              </a:spcBef>
              <a:spcAft>
                <a:spcPts val="0"/>
              </a:spcAft>
              <a:buSzPts val="1490"/>
              <a:buChar char="●"/>
            </a:pPr>
            <a:r>
              <a:rPr lang="en" sz="1490"/>
              <a:t>Visualizing components </a:t>
            </a:r>
            <a:endParaRPr sz="1490"/>
          </a:p>
          <a:p>
            <a:pPr indent="0" lvl="0" marL="457200" rtl="0" algn="l">
              <a:lnSpc>
                <a:spcPct val="95000"/>
              </a:lnSpc>
              <a:spcBef>
                <a:spcPts val="1200"/>
              </a:spcBef>
              <a:spcAft>
                <a:spcPts val="0"/>
              </a:spcAft>
              <a:buSzPts val="935"/>
              <a:buNone/>
            </a:pPr>
            <a:r>
              <a:t/>
            </a:r>
            <a:endParaRPr sz="1490"/>
          </a:p>
          <a:p>
            <a:pPr indent="-323215" lvl="0" marL="457200" rtl="0" algn="l">
              <a:lnSpc>
                <a:spcPct val="95000"/>
              </a:lnSpc>
              <a:spcBef>
                <a:spcPts val="1200"/>
              </a:spcBef>
              <a:spcAft>
                <a:spcPts val="0"/>
              </a:spcAft>
              <a:buSzPts val="1490"/>
              <a:buChar char="●"/>
            </a:pPr>
            <a:r>
              <a:rPr lang="en" sz="1490"/>
              <a:t>Explainability of Model Results</a:t>
            </a:r>
            <a:endParaRPr sz="1490"/>
          </a:p>
          <a:p>
            <a:pPr indent="0" lvl="0" marL="457200" rtl="0" algn="l">
              <a:lnSpc>
                <a:spcPct val="95000"/>
              </a:lnSpc>
              <a:spcBef>
                <a:spcPts val="1200"/>
              </a:spcBef>
              <a:spcAft>
                <a:spcPts val="0"/>
              </a:spcAft>
              <a:buSzPts val="935"/>
              <a:buNone/>
            </a:pPr>
            <a:r>
              <a:t/>
            </a:r>
            <a:endParaRPr sz="1490"/>
          </a:p>
          <a:p>
            <a:pPr indent="-323215" lvl="0" marL="457200" rtl="0" algn="l">
              <a:lnSpc>
                <a:spcPct val="95000"/>
              </a:lnSpc>
              <a:spcBef>
                <a:spcPts val="1200"/>
              </a:spcBef>
              <a:spcAft>
                <a:spcPts val="0"/>
              </a:spcAft>
              <a:buSzPts val="1490"/>
              <a:buChar char="●"/>
            </a:pPr>
            <a:r>
              <a:rPr lang="en" sz="1490"/>
              <a:t>Experiment</a:t>
            </a:r>
            <a:r>
              <a:rPr lang="en" sz="1490"/>
              <a:t> with other Text Classifiers (Deep Neural Networks)</a:t>
            </a:r>
            <a:endParaRPr sz="1490"/>
          </a:p>
          <a:p>
            <a:pPr indent="0" lvl="0" marL="457200" rtl="0" algn="l">
              <a:lnSpc>
                <a:spcPct val="95000"/>
              </a:lnSpc>
              <a:spcBef>
                <a:spcPts val="1200"/>
              </a:spcBef>
              <a:spcAft>
                <a:spcPts val="0"/>
              </a:spcAft>
              <a:buSzPts val="935"/>
              <a:buNone/>
            </a:pPr>
            <a:r>
              <a:t/>
            </a:r>
            <a:endParaRPr sz="1490"/>
          </a:p>
          <a:p>
            <a:pPr indent="-323215" lvl="0" marL="457200" rtl="0" algn="l">
              <a:lnSpc>
                <a:spcPct val="95000"/>
              </a:lnSpc>
              <a:spcBef>
                <a:spcPts val="1200"/>
              </a:spcBef>
              <a:spcAft>
                <a:spcPts val="0"/>
              </a:spcAft>
              <a:buSzPts val="1490"/>
              <a:buChar char="●"/>
            </a:pPr>
            <a:r>
              <a:rPr lang="en" sz="1490"/>
              <a:t>Balance Data by using Model Weights</a:t>
            </a:r>
            <a:endParaRPr sz="1490"/>
          </a:p>
          <a:p>
            <a:pPr indent="0" lvl="0" marL="457200" rtl="0" algn="l">
              <a:lnSpc>
                <a:spcPct val="95000"/>
              </a:lnSpc>
              <a:spcBef>
                <a:spcPts val="1200"/>
              </a:spcBef>
              <a:spcAft>
                <a:spcPts val="0"/>
              </a:spcAft>
              <a:buSzPts val="935"/>
              <a:buNone/>
            </a:pPr>
            <a:r>
              <a:t/>
            </a:r>
            <a:endParaRPr sz="1490"/>
          </a:p>
          <a:p>
            <a:pPr indent="-323215" lvl="0" marL="457200" rtl="0" algn="l">
              <a:lnSpc>
                <a:spcPct val="95000"/>
              </a:lnSpc>
              <a:spcBef>
                <a:spcPts val="1200"/>
              </a:spcBef>
              <a:spcAft>
                <a:spcPts val="0"/>
              </a:spcAft>
              <a:buSzPts val="1490"/>
              <a:buChar char="●"/>
            </a:pPr>
            <a:r>
              <a:rPr lang="en" sz="1490"/>
              <a:t>Derive more metadata using NLP techniques</a:t>
            </a:r>
            <a:endParaRPr sz="1490"/>
          </a:p>
          <a:p>
            <a:pPr indent="0" lvl="0" marL="0" rtl="0" algn="l">
              <a:lnSpc>
                <a:spcPct val="95000"/>
              </a:lnSpc>
              <a:spcBef>
                <a:spcPts val="1200"/>
              </a:spcBef>
              <a:spcAft>
                <a:spcPts val="1200"/>
              </a:spcAft>
              <a:buSzPts val="935"/>
              <a:buNone/>
            </a:pPr>
            <a:r>
              <a:rPr lang="en" sz="1490"/>
              <a:t> </a:t>
            </a:r>
            <a:endParaRPr sz="149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Match Up?</a:t>
            </a:r>
            <a:endParaRPr/>
          </a:p>
        </p:txBody>
      </p:sp>
      <p:sp>
        <p:nvSpPr>
          <p:cNvPr id="331" name="Google Shape;331;p45"/>
          <p:cNvSpPr txBox="1"/>
          <p:nvPr>
            <p:ph idx="1" type="body"/>
          </p:nvPr>
        </p:nvSpPr>
        <p:spPr>
          <a:xfrm>
            <a:off x="311700" y="943300"/>
            <a:ext cx="3540900" cy="4071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Not too bad.</a:t>
            </a:r>
            <a:endParaRPr/>
          </a:p>
          <a:p>
            <a:pPr indent="0" lvl="0" marL="0" rtl="0" algn="l">
              <a:spcBef>
                <a:spcPts val="1200"/>
              </a:spcBef>
              <a:spcAft>
                <a:spcPts val="0"/>
              </a:spcAft>
              <a:buNone/>
            </a:pPr>
            <a:r>
              <a:rPr lang="en"/>
              <a:t>We would have been 1st in the dev set. Base ResNet18 with DistilBert had a F1 micro score of 0.714667.</a:t>
            </a:r>
            <a:endParaRPr/>
          </a:p>
          <a:p>
            <a:pPr indent="0" lvl="0" marL="0" rtl="0" algn="l">
              <a:spcBef>
                <a:spcPts val="1200"/>
              </a:spcBef>
              <a:spcAft>
                <a:spcPts val="0"/>
              </a:spcAft>
              <a:buNone/>
            </a:pPr>
            <a:r>
              <a:rPr lang="en"/>
              <a:t>Would would have been 5th in the test set. DenseNet121+LSTM(700, 1, 0.5) with DistilBert had an F1 micro score of </a:t>
            </a:r>
            <a:r>
              <a:rPr lang="en"/>
              <a:t>0.530233.</a:t>
            </a:r>
            <a:endParaRPr/>
          </a:p>
          <a:p>
            <a:pPr indent="0" lvl="0" marL="0" rtl="0" algn="l">
              <a:spcBef>
                <a:spcPts val="1200"/>
              </a:spcBef>
              <a:spcAft>
                <a:spcPts val="0"/>
              </a:spcAft>
              <a:buNone/>
            </a:pPr>
            <a:r>
              <a:rPr lang="en"/>
              <a:t>However, take this with a grain of salt:</a:t>
            </a:r>
            <a:endParaRPr/>
          </a:p>
          <a:p>
            <a:pPr indent="-325755" lvl="0" marL="457200" rtl="0" algn="l">
              <a:spcBef>
                <a:spcPts val="1200"/>
              </a:spcBef>
              <a:spcAft>
                <a:spcPts val="0"/>
              </a:spcAft>
              <a:buSzPct val="100000"/>
              <a:buChar char="●"/>
            </a:pPr>
            <a:r>
              <a:rPr lang="en"/>
              <a:t>We combined the data. Had more training data.</a:t>
            </a:r>
            <a:endParaRPr/>
          </a:p>
          <a:p>
            <a:pPr indent="-325755" lvl="0" marL="457200" rtl="0" algn="l">
              <a:spcBef>
                <a:spcPts val="0"/>
              </a:spcBef>
              <a:spcAft>
                <a:spcPts val="0"/>
              </a:spcAft>
              <a:buSzPct val="100000"/>
              <a:buChar char="●"/>
            </a:pPr>
            <a:r>
              <a:rPr lang="en"/>
              <a:t>Validation does not equal dev.</a:t>
            </a:r>
            <a:endParaRPr/>
          </a:p>
          <a:p>
            <a:pPr indent="-325755" lvl="0" marL="457200" rtl="0" algn="l">
              <a:spcBef>
                <a:spcPts val="0"/>
              </a:spcBef>
              <a:spcAft>
                <a:spcPts val="0"/>
              </a:spcAft>
              <a:buSzPct val="100000"/>
              <a:buChar char="●"/>
            </a:pPr>
            <a:r>
              <a:rPr lang="en"/>
              <a:t>Less test data than </a:t>
            </a:r>
            <a:r>
              <a:rPr lang="en"/>
              <a:t>competition</a:t>
            </a:r>
            <a:r>
              <a:rPr lang="en"/>
              <a:t>.</a:t>
            </a:r>
            <a:endParaRPr/>
          </a:p>
          <a:p>
            <a:pPr indent="-325755" lvl="0" marL="457200" rtl="0" algn="l">
              <a:spcBef>
                <a:spcPts val="0"/>
              </a:spcBef>
              <a:spcAft>
                <a:spcPts val="0"/>
              </a:spcAft>
              <a:buSzPct val="100000"/>
              <a:buChar char="●"/>
            </a:pPr>
            <a:r>
              <a:rPr lang="en"/>
              <a:t>Knew the test data labels.</a:t>
            </a:r>
            <a:endParaRPr/>
          </a:p>
        </p:txBody>
      </p:sp>
      <p:pic>
        <p:nvPicPr>
          <p:cNvPr id="332" name="Google Shape;332;p45"/>
          <p:cNvPicPr preferRelativeResize="0"/>
          <p:nvPr/>
        </p:nvPicPr>
        <p:blipFill>
          <a:blip r:embed="rId3">
            <a:alphaModFix/>
          </a:blip>
          <a:stretch>
            <a:fillRect/>
          </a:stretch>
        </p:blipFill>
        <p:spPr>
          <a:xfrm>
            <a:off x="4216412" y="812675"/>
            <a:ext cx="2307004" cy="3820975"/>
          </a:xfrm>
          <a:prstGeom prst="rect">
            <a:avLst/>
          </a:prstGeom>
          <a:noFill/>
          <a:ln>
            <a:noFill/>
          </a:ln>
        </p:spPr>
      </p:pic>
      <p:pic>
        <p:nvPicPr>
          <p:cNvPr id="333" name="Google Shape;333;p45"/>
          <p:cNvPicPr preferRelativeResize="0"/>
          <p:nvPr/>
        </p:nvPicPr>
        <p:blipFill>
          <a:blip r:embed="rId4">
            <a:alphaModFix/>
          </a:blip>
          <a:stretch>
            <a:fillRect/>
          </a:stretch>
        </p:blipFill>
        <p:spPr>
          <a:xfrm>
            <a:off x="6732791" y="812675"/>
            <a:ext cx="2099501" cy="3820976"/>
          </a:xfrm>
          <a:prstGeom prst="rect">
            <a:avLst/>
          </a:prstGeom>
          <a:noFill/>
          <a:ln>
            <a:noFill/>
          </a:ln>
        </p:spPr>
      </p:pic>
      <p:sp>
        <p:nvSpPr>
          <p:cNvPr id="334" name="Google Shape;334;p45"/>
          <p:cNvSpPr txBox="1"/>
          <p:nvPr/>
        </p:nvSpPr>
        <p:spPr>
          <a:xfrm>
            <a:off x="4590513" y="445025"/>
            <a:ext cx="155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Dev Set</a:t>
            </a:r>
            <a:endParaRPr>
              <a:latin typeface="Proxima Nova"/>
              <a:ea typeface="Proxima Nova"/>
              <a:cs typeface="Proxima Nova"/>
              <a:sym typeface="Proxima Nova"/>
            </a:endParaRPr>
          </a:p>
        </p:txBody>
      </p:sp>
      <p:sp>
        <p:nvSpPr>
          <p:cNvPr id="335" name="Google Shape;335;p45"/>
          <p:cNvSpPr txBox="1"/>
          <p:nvPr/>
        </p:nvSpPr>
        <p:spPr>
          <a:xfrm>
            <a:off x="7003138" y="445025"/>
            <a:ext cx="155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Test </a:t>
            </a:r>
            <a:r>
              <a:rPr lang="en">
                <a:latin typeface="Proxima Nova"/>
                <a:ea typeface="Proxima Nova"/>
                <a:cs typeface="Proxima Nova"/>
                <a:sym typeface="Proxima Nova"/>
              </a:rPr>
              <a:t>Set</a:t>
            </a:r>
            <a:endParaRPr>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41" name="Google Shape;341;p46"/>
          <p:cNvSpPr txBox="1"/>
          <p:nvPr>
            <p:ph idx="1" type="body"/>
          </p:nvPr>
        </p:nvSpPr>
        <p:spPr>
          <a:xfrm>
            <a:off x="311700" y="1152475"/>
            <a:ext cx="5060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Memes are an active and challenging area of research.</a:t>
            </a:r>
            <a:endParaRPr/>
          </a:p>
          <a:p>
            <a:pPr indent="-342900" lvl="0" marL="457200" rtl="0" algn="l">
              <a:spcBef>
                <a:spcPts val="0"/>
              </a:spcBef>
              <a:spcAft>
                <a:spcPts val="0"/>
              </a:spcAft>
              <a:buSzPts val="1800"/>
              <a:buChar char="●"/>
            </a:pPr>
            <a:r>
              <a:rPr lang="en"/>
              <a:t>Their multi-modal and unnatural qualities make them hard to model.</a:t>
            </a:r>
            <a:endParaRPr/>
          </a:p>
          <a:p>
            <a:pPr indent="-342900" lvl="0" marL="457200" rtl="0" algn="l">
              <a:spcBef>
                <a:spcPts val="0"/>
              </a:spcBef>
              <a:spcAft>
                <a:spcPts val="0"/>
              </a:spcAft>
              <a:buSzPts val="1800"/>
              <a:buChar char="●"/>
            </a:pPr>
            <a:r>
              <a:rPr lang="en"/>
              <a:t>Our methods and project demonstrate this.</a:t>
            </a:r>
            <a:endParaRPr/>
          </a:p>
        </p:txBody>
      </p:sp>
      <p:sp>
        <p:nvSpPr>
          <p:cNvPr id="342" name="Google Shape;342;p46"/>
          <p:cNvSpPr txBox="1"/>
          <p:nvPr/>
        </p:nvSpPr>
        <p:spPr>
          <a:xfrm>
            <a:off x="5811550" y="3979525"/>
            <a:ext cx="1918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Proxima Nova"/>
                <a:ea typeface="Proxima Nova"/>
                <a:cs typeface="Proxima Nova"/>
                <a:sym typeface="Proxima Nova"/>
              </a:rPr>
              <a:t>Gonk Droid - Source: starwars.fandom.com</a:t>
            </a:r>
            <a:endParaRPr sz="600">
              <a:latin typeface="Proxima Nova"/>
              <a:ea typeface="Proxima Nova"/>
              <a:cs typeface="Proxima Nova"/>
              <a:sym typeface="Proxima Nova"/>
            </a:endParaRPr>
          </a:p>
        </p:txBody>
      </p:sp>
      <p:pic>
        <p:nvPicPr>
          <p:cNvPr id="343" name="Google Shape;343;p46"/>
          <p:cNvPicPr preferRelativeResize="0"/>
          <p:nvPr/>
        </p:nvPicPr>
        <p:blipFill>
          <a:blip r:embed="rId3">
            <a:alphaModFix/>
          </a:blip>
          <a:stretch>
            <a:fillRect/>
          </a:stretch>
        </p:blipFill>
        <p:spPr>
          <a:xfrm>
            <a:off x="5811538" y="626775"/>
            <a:ext cx="2514563" cy="3352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idx="1" type="body"/>
          </p:nvPr>
        </p:nvSpPr>
        <p:spPr>
          <a:xfrm>
            <a:off x="0" y="0"/>
            <a:ext cx="9144000" cy="50238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SzPct val="100000"/>
              <a:buChar char="●"/>
            </a:pPr>
            <a:r>
              <a:rPr lang="en"/>
              <a:t>Cristian Zanoci and Jim Andress. 2017. Exploring cnn-rnn architectures for multilabel classification of the amazon.</a:t>
            </a:r>
            <a:endParaRPr/>
          </a:p>
          <a:p>
            <a:pPr indent="-308610" lvl="0" marL="457200" rtl="0" algn="l">
              <a:spcBef>
                <a:spcPts val="0"/>
              </a:spcBef>
              <a:spcAft>
                <a:spcPts val="0"/>
              </a:spcAft>
              <a:buSzPct val="100000"/>
              <a:buChar char="●"/>
            </a:pPr>
            <a:r>
              <a:rPr lang="en"/>
              <a:t>L. Brigato and L. Iocchi. 2020.  A close look at deep learning with small data.</a:t>
            </a:r>
            <a:endParaRPr/>
          </a:p>
          <a:p>
            <a:pPr indent="-308610" lvl="0" marL="457200" rtl="0" algn="l">
              <a:spcBef>
                <a:spcPts val="0"/>
              </a:spcBef>
              <a:spcAft>
                <a:spcPts val="0"/>
              </a:spcAft>
              <a:buSzPct val="100000"/>
              <a:buChar char="●"/>
            </a:pPr>
            <a:r>
              <a:rPr lang="en"/>
              <a:t>Xavier Glorot and Yoshua Bengio. 2010.  Understanding the difficulty of training deep feedforward neural  networks. In </a:t>
            </a:r>
            <a:r>
              <a:rPr i="1" lang="en"/>
              <a:t>Proceedings  of  the  Thirteenth International  Conference  on  Artificial  Intelligence and Statistics</a:t>
            </a:r>
            <a:r>
              <a:rPr lang="en"/>
              <a:t>, volume 9 of </a:t>
            </a:r>
            <a:r>
              <a:rPr i="1" lang="en"/>
              <a:t>Proceedings of Machine Learning  Research</a:t>
            </a:r>
            <a:r>
              <a:rPr lang="en"/>
              <a:t>,  pages  249–256,  Chia Laguna Resort, Sardinia, Italy. PMLR.</a:t>
            </a:r>
            <a:endParaRPr/>
          </a:p>
          <a:p>
            <a:pPr indent="-308610" lvl="0" marL="457200" rtl="0" algn="l">
              <a:spcBef>
                <a:spcPts val="0"/>
              </a:spcBef>
              <a:spcAft>
                <a:spcPts val="0"/>
              </a:spcAft>
              <a:buSzPct val="100000"/>
              <a:buChar char="●"/>
            </a:pPr>
            <a:r>
              <a:rPr lang="en"/>
              <a:t>Julia Kruk, Jonah Lubin, Karan Sikka, Xiao Lin, Dan Jurafsky, and Ajay Divakaran. 2019. Integrating text and  image:  Determining  multimodal  document  in-tent in instagram posts.CoRR, abs/1904.09073.</a:t>
            </a:r>
            <a:endParaRPr/>
          </a:p>
          <a:p>
            <a:pPr indent="-308610" lvl="0" marL="457200" rtl="0" algn="l">
              <a:spcBef>
                <a:spcPts val="0"/>
              </a:spcBef>
              <a:spcAft>
                <a:spcPts val="0"/>
              </a:spcAft>
              <a:buSzPct val="100000"/>
              <a:buChar char="●"/>
            </a:pPr>
            <a:r>
              <a:rPr lang="en"/>
              <a:t>Shardul Suryawanshi, Bharathi Raja Chakravarthi, Mihael Arcan, and Paul Buitelaar. 2020.   Multimodal meme  dataset  (multioff)  for  identifying  offensive content in image and text. In </a:t>
            </a:r>
            <a:r>
              <a:rPr i="1" lang="en"/>
              <a:t>Proceedings of the Second  Workshop  on  Trolling,  Aggression  and  Cyber-bullying</a:t>
            </a:r>
            <a:r>
              <a:rPr lang="en"/>
              <a:t>, pages 32–41, Marseille, France. European Language Resources Association (ELRA).</a:t>
            </a:r>
            <a:endParaRPr/>
          </a:p>
          <a:p>
            <a:pPr indent="-308610" lvl="0" marL="457200" rtl="0" algn="l">
              <a:spcBef>
                <a:spcPts val="0"/>
              </a:spcBef>
              <a:spcAft>
                <a:spcPts val="0"/>
              </a:spcAft>
              <a:buSzPct val="100000"/>
              <a:buChar char="●"/>
            </a:pPr>
            <a:r>
              <a:rPr lang="en"/>
              <a:t>Jiang  Wang,  Yi  Yang,  Junhua  Mao,  Zhiheng  Huang,Chang Huang, and Wei Xu. 2016.  Cnn-rnn:  A unified framework for multi-label image classification. pages 2285–2294.</a:t>
            </a:r>
            <a:endParaRPr/>
          </a:p>
          <a:p>
            <a:pPr indent="-308610" lvl="0" marL="457200" rtl="0" algn="l">
              <a:spcBef>
                <a:spcPts val="0"/>
              </a:spcBef>
              <a:spcAft>
                <a:spcPts val="0"/>
              </a:spcAft>
              <a:buSzPct val="100000"/>
              <a:buChar char="●"/>
            </a:pPr>
            <a:r>
              <a:rPr lang="en"/>
              <a:t>Jacob  Devlin,   Ming-Wei  Chang,   Kenton  Lee,   and Kristina Toutanova. 2019b.   BERT: Pre-training of deep bidirectional transformers for language understanding.   In </a:t>
            </a:r>
            <a:r>
              <a:rPr i="1" lang="en"/>
              <a:t>Proceedings  of  the  2019  Conference of  the  North  American  Chapter  of  the  Association for  Computational  Linguistics:   Human  Language Technologies,  Volume  1  (Long  and  Short  Papers)</a:t>
            </a:r>
            <a:r>
              <a:rPr lang="en"/>
              <a:t>, pages 4171–4186, Minneapolis, Minnesota. Association for Computational Linguistics.</a:t>
            </a:r>
            <a:endParaRPr/>
          </a:p>
          <a:p>
            <a:pPr indent="-308610" lvl="0" marL="457200" rtl="0" algn="l">
              <a:spcBef>
                <a:spcPts val="0"/>
              </a:spcBef>
              <a:spcAft>
                <a:spcPts val="0"/>
              </a:spcAft>
              <a:buSzPct val="100000"/>
              <a:buChar char="●"/>
            </a:pPr>
            <a:r>
              <a:rPr lang="en"/>
              <a:t>Victor  Sanh,  Lysandre  Debut,  Julien  Chaumond,  and Thomas Wolf. 2020. Distilbert, a distilled version of bert: smaller, faster, cheaper and lighter.</a:t>
            </a:r>
            <a:endParaRPr/>
          </a:p>
          <a:p>
            <a:pPr indent="-308610" lvl="0" marL="457200" rtl="0" algn="l">
              <a:spcBef>
                <a:spcPts val="0"/>
              </a:spcBef>
              <a:spcAft>
                <a:spcPts val="0"/>
              </a:spcAft>
              <a:buSzPct val="100000"/>
              <a:buChar char="●"/>
            </a:pPr>
            <a:r>
              <a:rPr lang="en"/>
              <a:t>Douwe Kiela, Hamed Firooz, Aravind Mohan, Vedanuj Goswami,  Amanpreet  Singh,  Pratik  Ringshia,  and Davide Testuggine. 2020.  The hateful memes challenge: Detecting hate speech in multimodal memes.</a:t>
            </a:r>
            <a:endParaRPr/>
          </a:p>
          <a:p>
            <a:pPr indent="-308610" lvl="0" marL="457200" rtl="0" algn="l">
              <a:spcBef>
                <a:spcPts val="0"/>
              </a:spcBef>
              <a:spcAft>
                <a:spcPts val="0"/>
              </a:spcAft>
              <a:buSzPct val="100000"/>
              <a:buChar char="●"/>
            </a:pPr>
            <a:r>
              <a:rPr lang="en"/>
              <a:t>Tariq Habib Afridi,  Aftab Alam,  Muhammad NumanKhan, Jawad Khan, and Young-Koo Lee. 2020. A multimodal memes  classification: A survey and open research issues.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SemEval Competition</a:t>
            </a:r>
            <a:endParaRPr/>
          </a:p>
        </p:txBody>
      </p:sp>
      <p:sp>
        <p:nvSpPr>
          <p:cNvPr id="79" name="Google Shape;79;p16"/>
          <p:cNvSpPr txBox="1"/>
          <p:nvPr>
            <p:ph idx="1" type="body"/>
          </p:nvPr>
        </p:nvSpPr>
        <p:spPr>
          <a:xfrm>
            <a:off x="311700" y="1152475"/>
            <a:ext cx="618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solidFill>
                  <a:schemeClr val="hlink"/>
                </a:solidFill>
                <a:hlinkClick r:id="rId3"/>
              </a:rPr>
              <a:t>SemEval 2021</a:t>
            </a:r>
            <a:r>
              <a:rPr lang="en"/>
              <a:t>:</a:t>
            </a:r>
            <a:endParaRPr/>
          </a:p>
          <a:p>
            <a:pPr indent="-317500" lvl="1" marL="914400" rtl="0" algn="l">
              <a:spcBef>
                <a:spcPts val="1200"/>
              </a:spcBef>
              <a:spcAft>
                <a:spcPts val="0"/>
              </a:spcAft>
              <a:buSzPts val="1400"/>
              <a:buChar char="➢"/>
            </a:pPr>
            <a:r>
              <a:rPr lang="en" u="sng">
                <a:solidFill>
                  <a:schemeClr val="hlink"/>
                </a:solidFill>
                <a:hlinkClick r:id="rId4"/>
              </a:rPr>
              <a:t>Task 6 - Detection of Persuasive Techniques in Text and Images</a:t>
            </a:r>
            <a:endParaRPr/>
          </a:p>
          <a:p>
            <a:pPr indent="-317500" lvl="2" marL="1371600" rtl="0" algn="l">
              <a:spcBef>
                <a:spcPts val="0"/>
              </a:spcBef>
              <a:spcAft>
                <a:spcPts val="0"/>
              </a:spcAft>
              <a:buSzPts val="1400"/>
              <a:buChar char="■"/>
            </a:pPr>
            <a:r>
              <a:rPr lang="en"/>
              <a:t>Organized by: Giovanni Da San Martino, Hamed Firooz, Preslav Nakov, Fabrizio Silvestri</a:t>
            </a:r>
            <a:endParaRPr/>
          </a:p>
          <a:p>
            <a:pPr indent="-317500" lvl="2" marL="1371600" rtl="0" algn="l">
              <a:spcBef>
                <a:spcPts val="0"/>
              </a:spcBef>
              <a:spcAft>
                <a:spcPts val="0"/>
              </a:spcAft>
              <a:buSzPts val="1400"/>
              <a:buChar char="■"/>
            </a:pPr>
            <a:r>
              <a:rPr lang="en"/>
              <a:t>3 sub tasks - Textual Context, Textual Context + Span of Text,  Multi-Modal Multi-label Classification</a:t>
            </a:r>
            <a:endParaRPr/>
          </a:p>
          <a:p>
            <a:pPr indent="0" lvl="0" marL="1371600" rtl="0" algn="l">
              <a:spcBef>
                <a:spcPts val="1200"/>
              </a:spcBef>
              <a:spcAft>
                <a:spcPts val="0"/>
              </a:spcAft>
              <a:buNone/>
            </a:pPr>
            <a:r>
              <a:t/>
            </a:r>
            <a:endParaRPr/>
          </a:p>
          <a:p>
            <a:pPr indent="-317500" lvl="1" marL="914400" rtl="0" algn="l">
              <a:spcBef>
                <a:spcPts val="1200"/>
              </a:spcBef>
              <a:spcAft>
                <a:spcPts val="0"/>
              </a:spcAft>
              <a:buSzPts val="1400"/>
              <a:buChar char="➢"/>
            </a:pPr>
            <a:r>
              <a:rPr lang="en"/>
              <a:t>Sub-Task 3- Multi-Modal Multi-label Classification</a:t>
            </a:r>
            <a:endParaRPr/>
          </a:p>
          <a:p>
            <a:pPr indent="-317500" lvl="2" marL="1371600" rtl="0" algn="l">
              <a:spcBef>
                <a:spcPts val="0"/>
              </a:spcBef>
              <a:spcAft>
                <a:spcPts val="0"/>
              </a:spcAft>
              <a:buSzPts val="1400"/>
              <a:buChar char="■"/>
            </a:pPr>
            <a:r>
              <a:rPr lang="en"/>
              <a:t>Data: Meme (text and image, with multi-labels)</a:t>
            </a:r>
            <a:endParaRPr/>
          </a:p>
          <a:p>
            <a:pPr indent="-317500" lvl="2" marL="1371600" rtl="0" algn="l">
              <a:spcBef>
                <a:spcPts val="0"/>
              </a:spcBef>
              <a:spcAft>
                <a:spcPts val="0"/>
              </a:spcAft>
              <a:buSzPts val="1400"/>
              <a:buChar char="■"/>
            </a:pPr>
            <a:r>
              <a:rPr lang="en"/>
              <a:t>Task: Classify based on both modalities and apply the correct set of labels to each selected item. </a:t>
            </a:r>
            <a:endParaRPr/>
          </a:p>
          <a:p>
            <a:pPr indent="0" lvl="0" marL="1371600" rtl="0" algn="l">
              <a:spcBef>
                <a:spcPts val="1200"/>
              </a:spcBef>
              <a:spcAft>
                <a:spcPts val="1200"/>
              </a:spcAft>
              <a:buNone/>
            </a:pPr>
            <a:r>
              <a:t/>
            </a:r>
            <a:endParaRPr/>
          </a:p>
        </p:txBody>
      </p:sp>
      <p:pic>
        <p:nvPicPr>
          <p:cNvPr id="80" name="Google Shape;80;p16"/>
          <p:cNvPicPr preferRelativeResize="0"/>
          <p:nvPr/>
        </p:nvPicPr>
        <p:blipFill>
          <a:blip r:embed="rId5">
            <a:alphaModFix/>
          </a:blip>
          <a:stretch>
            <a:fillRect/>
          </a:stretch>
        </p:blipFill>
        <p:spPr>
          <a:xfrm>
            <a:off x="6222625" y="2163812"/>
            <a:ext cx="2742725" cy="1393724"/>
          </a:xfrm>
          <a:prstGeom prst="rect">
            <a:avLst/>
          </a:prstGeom>
          <a:noFill/>
          <a:ln>
            <a:noFill/>
          </a:ln>
        </p:spPr>
      </p:pic>
      <p:sp>
        <p:nvSpPr>
          <p:cNvPr id="81" name="Google Shape;81;p16"/>
          <p:cNvSpPr txBox="1"/>
          <p:nvPr/>
        </p:nvSpPr>
        <p:spPr>
          <a:xfrm>
            <a:off x="6218700" y="3568475"/>
            <a:ext cx="1609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Source: krqe.com</a:t>
            </a:r>
            <a:endParaRPr sz="7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Purpose and Motivation </a:t>
            </a:r>
            <a:endParaRPr/>
          </a:p>
        </p:txBody>
      </p:sp>
      <p:sp>
        <p:nvSpPr>
          <p:cNvPr id="87" name="Google Shape;87;p17"/>
          <p:cNvSpPr txBox="1"/>
          <p:nvPr>
            <p:ph idx="1" type="body"/>
          </p:nvPr>
        </p:nvSpPr>
        <p:spPr>
          <a:xfrm>
            <a:off x="311700" y="1152475"/>
            <a:ext cx="6587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Purpose</a:t>
            </a:r>
            <a:endParaRPr/>
          </a:p>
          <a:p>
            <a:pPr indent="-317500" lvl="1" marL="914400" rtl="0" algn="l">
              <a:spcBef>
                <a:spcPts val="0"/>
              </a:spcBef>
              <a:spcAft>
                <a:spcPts val="0"/>
              </a:spcAft>
              <a:buSzPts val="1400"/>
              <a:buChar char="➢"/>
            </a:pPr>
            <a:r>
              <a:rPr lang="en"/>
              <a:t>Classification</a:t>
            </a:r>
            <a:endParaRPr/>
          </a:p>
          <a:p>
            <a:pPr indent="-317500" lvl="2" marL="1371600" rtl="0" algn="l">
              <a:spcBef>
                <a:spcPts val="0"/>
              </a:spcBef>
              <a:spcAft>
                <a:spcPts val="0"/>
              </a:spcAft>
              <a:buSzPts val="1400"/>
              <a:buChar char="■"/>
            </a:pPr>
            <a:r>
              <a:rPr lang="en"/>
              <a:t>the various techniques of propaganda in memes </a:t>
            </a:r>
            <a:endParaRPr/>
          </a:p>
          <a:p>
            <a:pPr indent="-317500" lvl="1" marL="914400" rtl="0" algn="l">
              <a:spcBef>
                <a:spcPts val="0"/>
              </a:spcBef>
              <a:spcAft>
                <a:spcPts val="0"/>
              </a:spcAft>
              <a:buSzPts val="1400"/>
              <a:buChar char="➢"/>
            </a:pPr>
            <a:r>
              <a:rPr lang="en"/>
              <a:t>Method</a:t>
            </a:r>
            <a:endParaRPr/>
          </a:p>
          <a:p>
            <a:pPr indent="-317500" lvl="2" marL="1371600" rtl="0" algn="l">
              <a:spcBef>
                <a:spcPts val="0"/>
              </a:spcBef>
              <a:spcAft>
                <a:spcPts val="0"/>
              </a:spcAft>
              <a:buSzPts val="1400"/>
              <a:buChar char="■"/>
            </a:pPr>
            <a:r>
              <a:rPr lang="en"/>
              <a:t>Use NLP and computer vision DNN. </a:t>
            </a:r>
            <a:endParaRPr/>
          </a:p>
          <a:p>
            <a:pPr indent="-342900" lvl="0" marL="457200" rtl="0" algn="l">
              <a:spcBef>
                <a:spcPts val="0"/>
              </a:spcBef>
              <a:spcAft>
                <a:spcPts val="0"/>
              </a:spcAft>
              <a:buSzPts val="1800"/>
              <a:buChar char="❖"/>
            </a:pPr>
            <a:r>
              <a:rPr lang="en"/>
              <a:t>Motivation</a:t>
            </a:r>
            <a:endParaRPr/>
          </a:p>
          <a:p>
            <a:pPr indent="-317500" lvl="1" marL="914400" rtl="0" algn="l">
              <a:spcBef>
                <a:spcPts val="0"/>
              </a:spcBef>
              <a:spcAft>
                <a:spcPts val="0"/>
              </a:spcAft>
              <a:buSzPts val="1400"/>
              <a:buChar char="➢"/>
            </a:pPr>
            <a:r>
              <a:rPr lang="en"/>
              <a:t>Proliferation of Propaganda</a:t>
            </a:r>
            <a:endParaRPr/>
          </a:p>
          <a:p>
            <a:pPr indent="-317500" lvl="2" marL="1371600" rtl="0" algn="l">
              <a:spcBef>
                <a:spcPts val="0"/>
              </a:spcBef>
              <a:spcAft>
                <a:spcPts val="0"/>
              </a:spcAft>
              <a:buSzPts val="1400"/>
              <a:buChar char="■"/>
            </a:pPr>
            <a:r>
              <a:rPr lang="en"/>
              <a:t>4Chan</a:t>
            </a:r>
            <a:endParaRPr/>
          </a:p>
          <a:p>
            <a:pPr indent="-317500" lvl="2" marL="1371600" rtl="0" algn="l">
              <a:spcBef>
                <a:spcPts val="0"/>
              </a:spcBef>
              <a:spcAft>
                <a:spcPts val="0"/>
              </a:spcAft>
              <a:buSzPts val="1400"/>
              <a:buChar char="■"/>
            </a:pPr>
            <a:r>
              <a:rPr lang="en"/>
              <a:t>Social Media</a:t>
            </a:r>
            <a:endParaRPr/>
          </a:p>
          <a:p>
            <a:pPr indent="-317500" lvl="2" marL="1371600" rtl="0" algn="l">
              <a:spcBef>
                <a:spcPts val="0"/>
              </a:spcBef>
              <a:spcAft>
                <a:spcPts val="0"/>
              </a:spcAft>
              <a:buSzPts val="1400"/>
              <a:buChar char="■"/>
            </a:pPr>
            <a:r>
              <a:rPr lang="en"/>
              <a:t>Darkweb</a:t>
            </a:r>
            <a:endParaRPr/>
          </a:p>
          <a:p>
            <a:pPr indent="-317500" lvl="1" marL="914400" rtl="0" algn="l">
              <a:spcBef>
                <a:spcPts val="0"/>
              </a:spcBef>
              <a:spcAft>
                <a:spcPts val="0"/>
              </a:spcAft>
              <a:buSzPts val="1400"/>
              <a:buChar char="➢"/>
            </a:pPr>
            <a:r>
              <a:rPr lang="en"/>
              <a:t>Identification</a:t>
            </a:r>
            <a:endParaRPr/>
          </a:p>
        </p:txBody>
      </p:sp>
      <p:pic>
        <p:nvPicPr>
          <p:cNvPr id="88" name="Google Shape;88;p17"/>
          <p:cNvPicPr preferRelativeResize="0"/>
          <p:nvPr/>
        </p:nvPicPr>
        <p:blipFill>
          <a:blip r:embed="rId3">
            <a:alphaModFix/>
          </a:blip>
          <a:stretch>
            <a:fillRect/>
          </a:stretch>
        </p:blipFill>
        <p:spPr>
          <a:xfrm>
            <a:off x="7079975" y="107873"/>
            <a:ext cx="2018700" cy="986050"/>
          </a:xfrm>
          <a:prstGeom prst="rect">
            <a:avLst/>
          </a:prstGeom>
          <a:noFill/>
          <a:ln>
            <a:noFill/>
          </a:ln>
        </p:spPr>
      </p:pic>
      <p:sp>
        <p:nvSpPr>
          <p:cNvPr id="89" name="Google Shape;89;p17"/>
          <p:cNvSpPr txBox="1"/>
          <p:nvPr/>
        </p:nvSpPr>
        <p:spPr>
          <a:xfrm>
            <a:off x="7660200" y="1017725"/>
            <a:ext cx="1483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Source: </a:t>
            </a:r>
            <a:r>
              <a:rPr lang="en" sz="1100" u="sng">
                <a:solidFill>
                  <a:schemeClr val="hlink"/>
                </a:solidFill>
                <a:latin typeface="Proxima Nova"/>
                <a:ea typeface="Proxima Nova"/>
                <a:cs typeface="Proxima Nova"/>
                <a:sym typeface="Proxima Nova"/>
                <a:hlinkClick r:id="rId4"/>
              </a:rPr>
              <a:t>monkeylearn</a:t>
            </a:r>
            <a:endParaRPr sz="1100">
              <a:latin typeface="Proxima Nova"/>
              <a:ea typeface="Proxima Nova"/>
              <a:cs typeface="Proxima Nova"/>
              <a:sym typeface="Proxima Nova"/>
            </a:endParaRPr>
          </a:p>
        </p:txBody>
      </p:sp>
      <p:pic>
        <p:nvPicPr>
          <p:cNvPr id="90" name="Google Shape;90;p17"/>
          <p:cNvPicPr preferRelativeResize="0"/>
          <p:nvPr/>
        </p:nvPicPr>
        <p:blipFill>
          <a:blip r:embed="rId5">
            <a:alphaModFix/>
          </a:blip>
          <a:stretch>
            <a:fillRect/>
          </a:stretch>
        </p:blipFill>
        <p:spPr>
          <a:xfrm>
            <a:off x="7079975" y="1295525"/>
            <a:ext cx="2018699" cy="1594818"/>
          </a:xfrm>
          <a:prstGeom prst="rect">
            <a:avLst/>
          </a:prstGeom>
          <a:noFill/>
          <a:ln>
            <a:noFill/>
          </a:ln>
        </p:spPr>
      </p:pic>
      <p:sp>
        <p:nvSpPr>
          <p:cNvPr id="91" name="Google Shape;91;p17"/>
          <p:cNvSpPr txBox="1"/>
          <p:nvPr/>
        </p:nvSpPr>
        <p:spPr>
          <a:xfrm>
            <a:off x="7924475" y="2890350"/>
            <a:ext cx="117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Source: 4chan</a:t>
            </a:r>
            <a:endParaRPr/>
          </a:p>
        </p:txBody>
      </p:sp>
      <p:pic>
        <p:nvPicPr>
          <p:cNvPr id="92" name="Google Shape;92;p17"/>
          <p:cNvPicPr preferRelativeResize="0"/>
          <p:nvPr/>
        </p:nvPicPr>
        <p:blipFill>
          <a:blip r:embed="rId6">
            <a:alphaModFix/>
          </a:blip>
          <a:stretch>
            <a:fillRect/>
          </a:stretch>
        </p:blipFill>
        <p:spPr>
          <a:xfrm>
            <a:off x="7079975" y="3244350"/>
            <a:ext cx="2018699" cy="1757076"/>
          </a:xfrm>
          <a:prstGeom prst="rect">
            <a:avLst/>
          </a:prstGeom>
          <a:noFill/>
          <a:ln>
            <a:noFill/>
          </a:ln>
        </p:spPr>
      </p:pic>
      <p:pic>
        <p:nvPicPr>
          <p:cNvPr id="93" name="Google Shape;93;p17"/>
          <p:cNvPicPr preferRelativeResize="0"/>
          <p:nvPr/>
        </p:nvPicPr>
        <p:blipFill>
          <a:blip r:embed="rId7">
            <a:alphaModFix/>
          </a:blip>
          <a:stretch>
            <a:fillRect/>
          </a:stretch>
        </p:blipFill>
        <p:spPr>
          <a:xfrm>
            <a:off x="5415000" y="3841725"/>
            <a:ext cx="1483800" cy="989206"/>
          </a:xfrm>
          <a:prstGeom prst="rect">
            <a:avLst/>
          </a:prstGeom>
          <a:noFill/>
          <a:ln>
            <a:noFill/>
          </a:ln>
        </p:spPr>
      </p:pic>
      <p:sp>
        <p:nvSpPr>
          <p:cNvPr id="94" name="Google Shape;94;p17"/>
          <p:cNvSpPr txBox="1"/>
          <p:nvPr/>
        </p:nvSpPr>
        <p:spPr>
          <a:xfrm>
            <a:off x="3852275" y="4754725"/>
            <a:ext cx="330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Source:Thomas Bethge / Croc80 / Getty Images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Literature Review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105" name="Google Shape;105;p19"/>
          <p:cNvSpPr txBox="1"/>
          <p:nvPr>
            <p:ph idx="1" type="body"/>
          </p:nvPr>
        </p:nvSpPr>
        <p:spPr>
          <a:xfrm>
            <a:off x="311700" y="1152475"/>
            <a:ext cx="3296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Published Papers</a:t>
            </a:r>
            <a:endParaRPr/>
          </a:p>
          <a:p>
            <a:pPr indent="-317500" lvl="1" marL="914400" rtl="0" algn="l">
              <a:spcBef>
                <a:spcPts val="0"/>
              </a:spcBef>
              <a:spcAft>
                <a:spcPts val="0"/>
              </a:spcAft>
              <a:buSzPts val="1400"/>
              <a:buAutoNum type="alphaLcParenR"/>
            </a:pPr>
            <a:r>
              <a:rPr lang="en"/>
              <a:t>Kruk et. al., 2019 </a:t>
            </a:r>
            <a:endParaRPr/>
          </a:p>
          <a:p>
            <a:pPr indent="-317500" lvl="1" marL="914400" rtl="0" algn="l">
              <a:spcBef>
                <a:spcPts val="0"/>
              </a:spcBef>
              <a:spcAft>
                <a:spcPts val="0"/>
              </a:spcAft>
              <a:buSzPts val="1400"/>
              <a:buAutoNum type="alphaLcParenR"/>
            </a:pPr>
            <a:r>
              <a:rPr lang="en"/>
              <a:t>Suryawanshi et. al., 2020</a:t>
            </a:r>
            <a:endParaRPr/>
          </a:p>
          <a:p>
            <a:pPr indent="-317500" lvl="1" marL="914400" rtl="0" algn="l">
              <a:spcBef>
                <a:spcPts val="0"/>
              </a:spcBef>
              <a:spcAft>
                <a:spcPts val="0"/>
              </a:spcAft>
              <a:buSzPts val="1400"/>
              <a:buAutoNum type="alphaLcParenR"/>
            </a:pPr>
            <a:r>
              <a:rPr lang="en"/>
              <a:t>Wang et. al., 2016</a:t>
            </a:r>
            <a:endParaRPr/>
          </a:p>
          <a:p>
            <a:pPr indent="-317500" lvl="1" marL="914400" rtl="0" algn="l">
              <a:spcBef>
                <a:spcPts val="0"/>
              </a:spcBef>
              <a:spcAft>
                <a:spcPts val="0"/>
              </a:spcAft>
              <a:buSzPts val="1400"/>
              <a:buAutoNum type="alphaLcParenR"/>
            </a:pPr>
            <a:r>
              <a:rPr lang="en"/>
              <a:t>Devlin et. al., 2019</a:t>
            </a:r>
            <a:endParaRPr/>
          </a:p>
          <a:p>
            <a:pPr indent="-317500" lvl="1" marL="914400" rtl="0" algn="l">
              <a:spcBef>
                <a:spcPts val="0"/>
              </a:spcBef>
              <a:spcAft>
                <a:spcPts val="0"/>
              </a:spcAft>
              <a:buSzPts val="1400"/>
              <a:buAutoNum type="alphaLcParenR"/>
            </a:pPr>
            <a:r>
              <a:rPr lang="en"/>
              <a:t>Victor Sanh et. al., 2020</a:t>
            </a:r>
            <a:endParaRPr/>
          </a:p>
          <a:p>
            <a:pPr indent="-342900" lvl="0" marL="457200" rtl="0" algn="l">
              <a:spcBef>
                <a:spcPts val="0"/>
              </a:spcBef>
              <a:spcAft>
                <a:spcPts val="0"/>
              </a:spcAft>
              <a:buSzPts val="1800"/>
              <a:buAutoNum type="arabicParenR"/>
            </a:pPr>
            <a:r>
              <a:rPr lang="en"/>
              <a:t>The study of memes</a:t>
            </a:r>
            <a:endParaRPr/>
          </a:p>
          <a:p>
            <a:pPr indent="-317500" lvl="1" marL="914400" rtl="0" algn="l">
              <a:spcBef>
                <a:spcPts val="0"/>
              </a:spcBef>
              <a:spcAft>
                <a:spcPts val="0"/>
              </a:spcAft>
              <a:buSzPts val="1400"/>
              <a:buAutoNum type="alphaLcParenR"/>
            </a:pPr>
            <a:r>
              <a:rPr lang="en"/>
              <a:t>Facebook’s Hateful Memes Challenge (Kiela et al., 2020)</a:t>
            </a:r>
            <a:endParaRPr/>
          </a:p>
          <a:p>
            <a:pPr indent="-317500" lvl="1" marL="914400" rtl="0" algn="l">
              <a:spcBef>
                <a:spcPts val="0"/>
              </a:spcBef>
              <a:spcAft>
                <a:spcPts val="0"/>
              </a:spcAft>
              <a:buSzPts val="1400"/>
              <a:buAutoNum type="alphaLcParenR"/>
            </a:pPr>
            <a:r>
              <a:rPr lang="en"/>
              <a:t>(Afridi et al., 2020)</a:t>
            </a:r>
            <a:endParaRPr/>
          </a:p>
        </p:txBody>
      </p:sp>
      <p:sp>
        <p:nvSpPr>
          <p:cNvPr id="106" name="Google Shape;106;p19"/>
          <p:cNvSpPr txBox="1"/>
          <p:nvPr/>
        </p:nvSpPr>
        <p:spPr>
          <a:xfrm>
            <a:off x="7494875" y="4306450"/>
            <a:ext cx="150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Source: </a:t>
            </a:r>
            <a:r>
              <a:rPr lang="en" sz="1000" u="sng">
                <a:solidFill>
                  <a:schemeClr val="hlink"/>
                </a:solidFill>
                <a:latin typeface="Proxima Nova"/>
                <a:ea typeface="Proxima Nova"/>
                <a:cs typeface="Proxima Nova"/>
                <a:sym typeface="Proxima Nova"/>
                <a:hlinkClick r:id="rId3"/>
              </a:rPr>
              <a:t>Facebook AI</a:t>
            </a:r>
            <a:endParaRPr sz="1000">
              <a:latin typeface="Proxima Nova"/>
              <a:ea typeface="Proxima Nova"/>
              <a:cs typeface="Proxima Nova"/>
              <a:sym typeface="Proxima Nova"/>
            </a:endParaRPr>
          </a:p>
        </p:txBody>
      </p:sp>
      <p:pic>
        <p:nvPicPr>
          <p:cNvPr id="107" name="Google Shape;107;p19"/>
          <p:cNvPicPr preferRelativeResize="0"/>
          <p:nvPr/>
        </p:nvPicPr>
        <p:blipFill rotWithShape="1">
          <a:blip r:embed="rId4">
            <a:alphaModFix/>
          </a:blip>
          <a:srcRect b="0" l="3502" r="0" t="0"/>
          <a:stretch/>
        </p:blipFill>
        <p:spPr>
          <a:xfrm>
            <a:off x="3548625" y="480425"/>
            <a:ext cx="5452251" cy="3826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Provided</a:t>
            </a:r>
            <a:endParaRPr/>
          </a:p>
        </p:txBody>
      </p:sp>
      <p:sp>
        <p:nvSpPr>
          <p:cNvPr id="118" name="Google Shape;118;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Datasets:</a:t>
            </a:r>
            <a:endParaRPr/>
          </a:p>
          <a:p>
            <a:pPr indent="-317500" lvl="0" marL="457200" rtl="0" algn="l">
              <a:spcBef>
                <a:spcPts val="1200"/>
              </a:spcBef>
              <a:spcAft>
                <a:spcPts val="0"/>
              </a:spcAft>
              <a:buSzPts val="1400"/>
              <a:buChar char="●"/>
            </a:pPr>
            <a:r>
              <a:rPr lang="en"/>
              <a:t>Training</a:t>
            </a:r>
            <a:endParaRPr/>
          </a:p>
          <a:p>
            <a:pPr indent="-304800" lvl="1" marL="914400" rtl="0" algn="l">
              <a:spcBef>
                <a:spcPts val="0"/>
              </a:spcBef>
              <a:spcAft>
                <a:spcPts val="0"/>
              </a:spcAft>
              <a:buSzPts val="1200"/>
              <a:buChar char="○"/>
            </a:pPr>
            <a:r>
              <a:rPr lang="en"/>
              <a:t>687 Observations</a:t>
            </a:r>
            <a:endParaRPr/>
          </a:p>
          <a:p>
            <a:pPr indent="-317500" lvl="0" marL="457200" rtl="0" algn="l">
              <a:spcBef>
                <a:spcPts val="0"/>
              </a:spcBef>
              <a:spcAft>
                <a:spcPts val="0"/>
              </a:spcAft>
              <a:buSzPts val="1400"/>
              <a:buChar char="●"/>
            </a:pPr>
            <a:r>
              <a:rPr lang="en"/>
              <a:t>Dev</a:t>
            </a:r>
            <a:endParaRPr/>
          </a:p>
          <a:p>
            <a:pPr indent="-304800" lvl="1" marL="914400" rtl="0" algn="l">
              <a:spcBef>
                <a:spcPts val="0"/>
              </a:spcBef>
              <a:spcAft>
                <a:spcPts val="0"/>
              </a:spcAft>
              <a:buSzPts val="1200"/>
              <a:buChar char="○"/>
            </a:pPr>
            <a:r>
              <a:rPr lang="en"/>
              <a:t>63 Observations</a:t>
            </a:r>
            <a:endParaRPr/>
          </a:p>
          <a:p>
            <a:pPr indent="-317500" lvl="0" marL="457200" rtl="0" algn="l">
              <a:spcBef>
                <a:spcPts val="0"/>
              </a:spcBef>
              <a:spcAft>
                <a:spcPts val="0"/>
              </a:spcAft>
              <a:buSzPts val="1400"/>
              <a:buChar char="●"/>
            </a:pPr>
            <a:r>
              <a:rPr lang="en"/>
              <a:t>Test</a:t>
            </a:r>
            <a:endParaRPr/>
          </a:p>
          <a:p>
            <a:pPr indent="-304800" lvl="1" marL="914400" rtl="0" algn="l">
              <a:spcBef>
                <a:spcPts val="0"/>
              </a:spcBef>
              <a:spcAft>
                <a:spcPts val="0"/>
              </a:spcAft>
              <a:buSzPts val="1200"/>
              <a:buChar char="○"/>
            </a:pPr>
            <a:r>
              <a:rPr lang="en"/>
              <a:t>200 Observations</a:t>
            </a:r>
            <a:endParaRPr/>
          </a:p>
          <a:p>
            <a:pPr indent="-304800" lvl="1" marL="914400" rtl="0" algn="l">
              <a:spcBef>
                <a:spcPts val="0"/>
              </a:spcBef>
              <a:spcAft>
                <a:spcPts val="0"/>
              </a:spcAft>
              <a:buSzPts val="1200"/>
              <a:buChar char="○"/>
            </a:pPr>
            <a:r>
              <a:rPr lang="en"/>
              <a:t>Gold Labels added at a later date</a:t>
            </a:r>
            <a:endParaRPr/>
          </a:p>
        </p:txBody>
      </p:sp>
      <p:sp>
        <p:nvSpPr>
          <p:cNvPr id="119" name="Google Shape;119;p2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a:t>
            </a:r>
            <a:endParaRPr/>
          </a:p>
          <a:p>
            <a:pPr indent="-317500" lvl="0" marL="457200" rtl="0" algn="l">
              <a:spcBef>
                <a:spcPts val="1200"/>
              </a:spcBef>
              <a:spcAft>
                <a:spcPts val="0"/>
              </a:spcAft>
              <a:buSzPts val="1400"/>
              <a:buChar char="●"/>
            </a:pPr>
            <a:r>
              <a:rPr lang="en"/>
              <a:t>Image of meme</a:t>
            </a:r>
            <a:endParaRPr/>
          </a:p>
          <a:p>
            <a:pPr indent="-317500" lvl="0" marL="457200" rtl="0" algn="l">
              <a:spcBef>
                <a:spcPts val="0"/>
              </a:spcBef>
              <a:spcAft>
                <a:spcPts val="0"/>
              </a:spcAft>
              <a:buSzPts val="1400"/>
              <a:buChar char="●"/>
            </a:pPr>
            <a:r>
              <a:rPr lang="en"/>
              <a:t>Text in meme</a:t>
            </a:r>
            <a:endParaRPr/>
          </a:p>
          <a:p>
            <a:pPr indent="-317500" lvl="0" marL="457200" rtl="0" algn="l">
              <a:spcBef>
                <a:spcPts val="0"/>
              </a:spcBef>
              <a:spcAft>
                <a:spcPts val="0"/>
              </a:spcAft>
              <a:buSzPts val="1400"/>
              <a:buChar char="●"/>
            </a:pPr>
            <a:r>
              <a:rPr lang="en"/>
              <a:t>Labels (most are multi-labels)</a:t>
            </a:r>
            <a:endParaRPr/>
          </a:p>
          <a:p>
            <a:pPr indent="-304800" lvl="1" marL="914400" rtl="0" algn="l">
              <a:spcBef>
                <a:spcPts val="0"/>
              </a:spcBef>
              <a:spcAft>
                <a:spcPts val="0"/>
              </a:spcAft>
              <a:buSzPts val="1200"/>
              <a:buChar char="○"/>
            </a:pPr>
            <a:r>
              <a:rPr lang="en"/>
              <a:t>Converted into one-hot encoded vectors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